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99" r:id="rId2"/>
    <p:sldId id="518" r:id="rId3"/>
    <p:sldId id="257" r:id="rId4"/>
    <p:sldId id="441" r:id="rId5"/>
    <p:sldId id="530" r:id="rId6"/>
    <p:sldId id="526" r:id="rId7"/>
    <p:sldId id="527" r:id="rId8"/>
    <p:sldId id="528" r:id="rId9"/>
    <p:sldId id="529" r:id="rId10"/>
    <p:sldId id="531" r:id="rId11"/>
    <p:sldId id="367" r:id="rId12"/>
    <p:sldId id="423" r:id="rId13"/>
    <p:sldId id="368" r:id="rId14"/>
    <p:sldId id="369" r:id="rId15"/>
    <p:sldId id="370" r:id="rId16"/>
    <p:sldId id="371" r:id="rId17"/>
    <p:sldId id="372" r:id="rId18"/>
    <p:sldId id="373" r:id="rId19"/>
    <p:sldId id="374" r:id="rId20"/>
    <p:sldId id="375" r:id="rId21"/>
    <p:sldId id="401" r:id="rId22"/>
    <p:sldId id="412" r:id="rId23"/>
    <p:sldId id="413" r:id="rId24"/>
    <p:sldId id="521" r:id="rId25"/>
    <p:sldId id="522" r:id="rId26"/>
    <p:sldId id="536" r:id="rId27"/>
    <p:sldId id="523" r:id="rId28"/>
    <p:sldId id="467" r:id="rId29"/>
    <p:sldId id="447" r:id="rId30"/>
    <p:sldId id="476" r:id="rId31"/>
    <p:sldId id="477" r:id="rId32"/>
    <p:sldId id="478" r:id="rId33"/>
    <p:sldId id="479" r:id="rId34"/>
    <p:sldId id="480" r:id="rId35"/>
    <p:sldId id="492" r:id="rId36"/>
    <p:sldId id="532" r:id="rId37"/>
    <p:sldId id="533" r:id="rId38"/>
    <p:sldId id="534" r:id="rId39"/>
    <p:sldId id="494" r:id="rId40"/>
    <p:sldId id="495" r:id="rId41"/>
    <p:sldId id="481" r:id="rId42"/>
    <p:sldId id="283" r:id="rId43"/>
    <p:sldId id="451" r:id="rId44"/>
    <p:sldId id="284" r:id="rId45"/>
    <p:sldId id="285" r:id="rId46"/>
    <p:sldId id="286" r:id="rId47"/>
    <p:sldId id="287" r:id="rId48"/>
    <p:sldId id="288" r:id="rId49"/>
    <p:sldId id="289" r:id="rId50"/>
    <p:sldId id="290" r:id="rId51"/>
    <p:sldId id="291" r:id="rId52"/>
    <p:sldId id="318" r:id="rId53"/>
    <p:sldId id="292" r:id="rId54"/>
    <p:sldId id="463" r:id="rId55"/>
    <p:sldId id="361" r:id="rId56"/>
    <p:sldId id="362" r:id="rId57"/>
    <p:sldId id="519" r:id="rId58"/>
    <p:sldId id="497" r:id="rId59"/>
    <p:sldId id="483" r:id="rId60"/>
    <p:sldId id="493" r:id="rId61"/>
    <p:sldId id="484" r:id="rId62"/>
    <p:sldId id="485" r:id="rId63"/>
    <p:sldId id="486" r:id="rId64"/>
    <p:sldId id="539" r:id="rId65"/>
    <p:sldId id="538" r:id="rId66"/>
    <p:sldId id="535" r:id="rId67"/>
    <p:sldId id="378" r:id="rId68"/>
    <p:sldId id="379" r:id="rId69"/>
    <p:sldId id="380" r:id="rId70"/>
    <p:sldId id="381" r:id="rId71"/>
    <p:sldId id="382" r:id="rId72"/>
    <p:sldId id="383" r:id="rId73"/>
    <p:sldId id="384" r:id="rId74"/>
    <p:sldId id="385" r:id="rId75"/>
    <p:sldId id="386" r:id="rId76"/>
    <p:sldId id="431" r:id="rId77"/>
    <p:sldId id="438" r:id="rId78"/>
    <p:sldId id="456" r:id="rId79"/>
    <p:sldId id="387" r:id="rId80"/>
    <p:sldId id="388" r:id="rId81"/>
    <p:sldId id="437" r:id="rId82"/>
    <p:sldId id="436" r:id="rId83"/>
    <p:sldId id="435" r:id="rId84"/>
    <p:sldId id="389" r:id="rId85"/>
    <p:sldId id="430" r:id="rId86"/>
    <p:sldId id="469" r:id="rId87"/>
    <p:sldId id="471" r:id="rId88"/>
    <p:sldId id="472" r:id="rId89"/>
    <p:sldId id="474" r:id="rId90"/>
    <p:sldId id="442" r:id="rId91"/>
    <p:sldId id="433" r:id="rId92"/>
    <p:sldId id="434" r:id="rId93"/>
    <p:sldId id="457" r:id="rId94"/>
    <p:sldId id="432" r:id="rId95"/>
    <p:sldId id="458" r:id="rId96"/>
    <p:sldId id="516" r:id="rId97"/>
    <p:sldId id="498" r:id="rId98"/>
    <p:sldId id="499" r:id="rId99"/>
    <p:sldId id="500" r:id="rId100"/>
    <p:sldId id="501" r:id="rId101"/>
    <p:sldId id="502" r:id="rId102"/>
    <p:sldId id="503" r:id="rId103"/>
    <p:sldId id="504" r:id="rId104"/>
    <p:sldId id="505" r:id="rId105"/>
    <p:sldId id="506" r:id="rId106"/>
    <p:sldId id="507" r:id="rId107"/>
    <p:sldId id="508" r:id="rId108"/>
    <p:sldId id="509" r:id="rId109"/>
    <p:sldId id="510" r:id="rId110"/>
    <p:sldId id="511" r:id="rId111"/>
    <p:sldId id="512" r:id="rId112"/>
    <p:sldId id="513" r:id="rId113"/>
    <p:sldId id="514" r:id="rId114"/>
    <p:sldId id="496" r:id="rId115"/>
    <p:sldId id="540" r:id="rId116"/>
    <p:sldId id="541" r:id="rId117"/>
    <p:sldId id="542" r:id="rId118"/>
    <p:sldId id="543" r:id="rId119"/>
    <p:sldId id="544"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A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810" autoAdjust="0"/>
  </p:normalViewPr>
  <p:slideViewPr>
    <p:cSldViewPr>
      <p:cViewPr>
        <p:scale>
          <a:sx n="77" d="100"/>
          <a:sy n="77" d="100"/>
        </p:scale>
        <p:origin x="1546" y="7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7DCCF-5D69-470B-9AC1-6506FA7BA8E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6F77E8AB-3464-4510-9084-19C73596E99C}">
      <dgm:prSet phldrT="[Text]" custT="1"/>
      <dgm:spPr/>
      <dgm:t>
        <a:bodyPr/>
        <a:lstStyle/>
        <a:p>
          <a:r>
            <a:rPr lang="en-US" sz="2800" dirty="0" smtClean="0"/>
            <a:t>Information Science</a:t>
          </a:r>
          <a:endParaRPr lang="en-US" sz="2800" dirty="0"/>
        </a:p>
      </dgm:t>
    </dgm:pt>
    <dgm:pt modelId="{EEF26EC5-C486-4A9C-B2D5-3A3509DCB4D0}" type="parTrans" cxnId="{55FA63C8-991D-427E-872F-879EAF8A3CE5}">
      <dgm:prSet/>
      <dgm:spPr/>
      <dgm:t>
        <a:bodyPr/>
        <a:lstStyle/>
        <a:p>
          <a:endParaRPr lang="en-US" sz="2800"/>
        </a:p>
      </dgm:t>
    </dgm:pt>
    <dgm:pt modelId="{CF2E3352-CF0D-4216-ABF1-318CE2F2FD7D}" type="sibTrans" cxnId="{55FA63C8-991D-427E-872F-879EAF8A3CE5}">
      <dgm:prSet/>
      <dgm:spPr/>
      <dgm:t>
        <a:bodyPr/>
        <a:lstStyle/>
        <a:p>
          <a:endParaRPr lang="en-US" sz="2800"/>
        </a:p>
      </dgm:t>
    </dgm:pt>
    <dgm:pt modelId="{32718DEC-65A1-4BE5-9E5A-68E8AE615F95}">
      <dgm:prSet phldrT="[Text]" custT="1"/>
      <dgm:spPr/>
      <dgm:t>
        <a:bodyPr/>
        <a:lstStyle/>
        <a:p>
          <a:r>
            <a:rPr lang="en-US" sz="2800" dirty="0" smtClean="0"/>
            <a:t>Electrical Engineering</a:t>
          </a:r>
          <a:endParaRPr lang="en-US" sz="2800" dirty="0"/>
        </a:p>
      </dgm:t>
    </dgm:pt>
    <dgm:pt modelId="{979ACFF2-4282-4561-82A4-447D90DFB6D4}" type="sibTrans" cxnId="{B3E065E6-5AC6-40BD-B651-D8259A04FCB4}">
      <dgm:prSet/>
      <dgm:spPr/>
      <dgm:t>
        <a:bodyPr/>
        <a:lstStyle/>
        <a:p>
          <a:endParaRPr lang="en-US" sz="2800"/>
        </a:p>
      </dgm:t>
    </dgm:pt>
    <dgm:pt modelId="{0B01DEC1-9AD8-45DA-805D-C9E826DAF6B2}" type="parTrans" cxnId="{B3E065E6-5AC6-40BD-B651-D8259A04FCB4}">
      <dgm:prSet/>
      <dgm:spPr/>
      <dgm:t>
        <a:bodyPr/>
        <a:lstStyle/>
        <a:p>
          <a:endParaRPr lang="en-US" sz="2800"/>
        </a:p>
      </dgm:t>
    </dgm:pt>
    <dgm:pt modelId="{0DC5D12D-83C4-4606-A272-B08DB108CC58}">
      <dgm:prSet phldrT="[Text]" custT="1"/>
      <dgm:spPr/>
      <dgm:t>
        <a:bodyPr/>
        <a:lstStyle/>
        <a:p>
          <a:r>
            <a:rPr lang="en-US" sz="2800" dirty="0" smtClean="0"/>
            <a:t>Computer Science</a:t>
          </a:r>
          <a:endParaRPr lang="en-US" sz="2800" dirty="0"/>
        </a:p>
      </dgm:t>
    </dgm:pt>
    <dgm:pt modelId="{024AEA57-648E-48A2-8611-AE6F1B301EC2}" type="sibTrans" cxnId="{FFA248BA-81B2-49D0-AF06-69D45E4506CA}">
      <dgm:prSet/>
      <dgm:spPr/>
      <dgm:t>
        <a:bodyPr/>
        <a:lstStyle/>
        <a:p>
          <a:endParaRPr lang="en-US" sz="2800"/>
        </a:p>
      </dgm:t>
    </dgm:pt>
    <dgm:pt modelId="{C37769B1-D894-4F50-95B6-15CFA0CE0ABA}" type="parTrans" cxnId="{FFA248BA-81B2-49D0-AF06-69D45E4506CA}">
      <dgm:prSet/>
      <dgm:spPr/>
      <dgm:t>
        <a:bodyPr/>
        <a:lstStyle/>
        <a:p>
          <a:endParaRPr lang="en-US" sz="2800"/>
        </a:p>
      </dgm:t>
    </dgm:pt>
    <dgm:pt modelId="{9871276F-7921-497F-A025-1972F4953473}" type="pres">
      <dgm:prSet presAssocID="{8187DCCF-5D69-470B-9AC1-6506FA7BA8E6}" presName="Name0" presStyleCnt="0">
        <dgm:presLayoutVars>
          <dgm:chPref val="1"/>
          <dgm:dir/>
          <dgm:animOne val="branch"/>
          <dgm:animLvl val="lvl"/>
          <dgm:resizeHandles/>
        </dgm:presLayoutVars>
      </dgm:prSet>
      <dgm:spPr/>
    </dgm:pt>
    <dgm:pt modelId="{DA24F44C-6F42-4559-A1DC-29FCA34DDC1C}" type="pres">
      <dgm:prSet presAssocID="{6F77E8AB-3464-4510-9084-19C73596E99C}" presName="vertOne" presStyleCnt="0"/>
      <dgm:spPr/>
    </dgm:pt>
    <dgm:pt modelId="{7E2B31D8-F7B7-42B4-BF83-D1354F1B6978}" type="pres">
      <dgm:prSet presAssocID="{6F77E8AB-3464-4510-9084-19C73596E99C}" presName="txOne" presStyleLbl="node0" presStyleIdx="0" presStyleCnt="1" custLinFactY="-2304" custLinFactNeighborX="-49" custLinFactNeighborY="-100000">
        <dgm:presLayoutVars>
          <dgm:chPref val="3"/>
        </dgm:presLayoutVars>
      </dgm:prSet>
      <dgm:spPr/>
    </dgm:pt>
    <dgm:pt modelId="{5DD4ED84-3997-4C25-B13C-37E5B768C05D}" type="pres">
      <dgm:prSet presAssocID="{6F77E8AB-3464-4510-9084-19C73596E99C}" presName="parTransOne" presStyleCnt="0"/>
      <dgm:spPr/>
    </dgm:pt>
    <dgm:pt modelId="{7156030A-E80D-4D88-8F55-A2104856F673}" type="pres">
      <dgm:prSet presAssocID="{6F77E8AB-3464-4510-9084-19C73596E99C}" presName="horzOne" presStyleCnt="0"/>
      <dgm:spPr/>
    </dgm:pt>
    <dgm:pt modelId="{A244C0BE-F4E9-49FC-8C87-5D23B737D0F0}" type="pres">
      <dgm:prSet presAssocID="{0DC5D12D-83C4-4606-A272-B08DB108CC58}" presName="vertTwo" presStyleCnt="0"/>
      <dgm:spPr/>
    </dgm:pt>
    <dgm:pt modelId="{BF09EB07-9ABD-4E27-A928-E8103332036B}" type="pres">
      <dgm:prSet presAssocID="{0DC5D12D-83C4-4606-A272-B08DB108CC58}" presName="txTwo" presStyleLbl="node2" presStyleIdx="0" presStyleCnt="1">
        <dgm:presLayoutVars>
          <dgm:chPref val="3"/>
        </dgm:presLayoutVars>
      </dgm:prSet>
      <dgm:spPr/>
      <dgm:t>
        <a:bodyPr/>
        <a:lstStyle/>
        <a:p>
          <a:endParaRPr lang="en-US"/>
        </a:p>
      </dgm:t>
    </dgm:pt>
    <dgm:pt modelId="{1C462A5B-A601-479F-80CB-183FCB323D37}" type="pres">
      <dgm:prSet presAssocID="{0DC5D12D-83C4-4606-A272-B08DB108CC58}" presName="parTransTwo" presStyleCnt="0"/>
      <dgm:spPr/>
    </dgm:pt>
    <dgm:pt modelId="{C8B54E4C-85DE-4ECA-A91E-0980F196203D}" type="pres">
      <dgm:prSet presAssocID="{0DC5D12D-83C4-4606-A272-B08DB108CC58}" presName="horzTwo" presStyleCnt="0"/>
      <dgm:spPr/>
    </dgm:pt>
    <dgm:pt modelId="{88A3D5AC-D73F-44C1-89AE-D58108FE0B12}" type="pres">
      <dgm:prSet presAssocID="{32718DEC-65A1-4BE5-9E5A-68E8AE615F95}" presName="vertThree" presStyleCnt="0"/>
      <dgm:spPr/>
    </dgm:pt>
    <dgm:pt modelId="{791084EA-52CF-47DB-829E-2C696E7351A6}" type="pres">
      <dgm:prSet presAssocID="{32718DEC-65A1-4BE5-9E5A-68E8AE615F95}" presName="txThree" presStyleLbl="node3" presStyleIdx="0" presStyleCnt="1">
        <dgm:presLayoutVars>
          <dgm:chPref val="3"/>
        </dgm:presLayoutVars>
      </dgm:prSet>
      <dgm:spPr/>
    </dgm:pt>
    <dgm:pt modelId="{E19DFB2F-72D6-4DED-AE16-07C4346A8ED3}" type="pres">
      <dgm:prSet presAssocID="{32718DEC-65A1-4BE5-9E5A-68E8AE615F95}" presName="horzThree" presStyleCnt="0"/>
      <dgm:spPr/>
    </dgm:pt>
  </dgm:ptLst>
  <dgm:cxnLst>
    <dgm:cxn modelId="{6A136729-E6BF-41F4-8844-564B4226B4AB}" type="presOf" srcId="{6F77E8AB-3464-4510-9084-19C73596E99C}" destId="{7E2B31D8-F7B7-42B4-BF83-D1354F1B6978}" srcOrd="0" destOrd="0" presId="urn:microsoft.com/office/officeart/2005/8/layout/hierarchy4"/>
    <dgm:cxn modelId="{55FA63C8-991D-427E-872F-879EAF8A3CE5}" srcId="{8187DCCF-5D69-470B-9AC1-6506FA7BA8E6}" destId="{6F77E8AB-3464-4510-9084-19C73596E99C}" srcOrd="0" destOrd="0" parTransId="{EEF26EC5-C486-4A9C-B2D5-3A3509DCB4D0}" sibTransId="{CF2E3352-CF0D-4216-ABF1-318CE2F2FD7D}"/>
    <dgm:cxn modelId="{FFA248BA-81B2-49D0-AF06-69D45E4506CA}" srcId="{6F77E8AB-3464-4510-9084-19C73596E99C}" destId="{0DC5D12D-83C4-4606-A272-B08DB108CC58}" srcOrd="0" destOrd="0" parTransId="{C37769B1-D894-4F50-95B6-15CFA0CE0ABA}" sibTransId="{024AEA57-648E-48A2-8611-AE6F1B301EC2}"/>
    <dgm:cxn modelId="{42476980-5111-4A98-AC74-F3539711840E}" type="presOf" srcId="{8187DCCF-5D69-470B-9AC1-6506FA7BA8E6}" destId="{9871276F-7921-497F-A025-1972F4953473}" srcOrd="0" destOrd="0" presId="urn:microsoft.com/office/officeart/2005/8/layout/hierarchy4"/>
    <dgm:cxn modelId="{595DA841-C966-4324-8CE1-90967D1ABBC8}" type="presOf" srcId="{0DC5D12D-83C4-4606-A272-B08DB108CC58}" destId="{BF09EB07-9ABD-4E27-A928-E8103332036B}" srcOrd="0" destOrd="0" presId="urn:microsoft.com/office/officeart/2005/8/layout/hierarchy4"/>
    <dgm:cxn modelId="{1E8E09FA-CA37-4855-ADEF-0294C7ABEC65}" type="presOf" srcId="{32718DEC-65A1-4BE5-9E5A-68E8AE615F95}" destId="{791084EA-52CF-47DB-829E-2C696E7351A6}" srcOrd="0" destOrd="0" presId="urn:microsoft.com/office/officeart/2005/8/layout/hierarchy4"/>
    <dgm:cxn modelId="{B3E065E6-5AC6-40BD-B651-D8259A04FCB4}" srcId="{0DC5D12D-83C4-4606-A272-B08DB108CC58}" destId="{32718DEC-65A1-4BE5-9E5A-68E8AE615F95}" srcOrd="0" destOrd="0" parTransId="{0B01DEC1-9AD8-45DA-805D-C9E826DAF6B2}" sibTransId="{979ACFF2-4282-4561-82A4-447D90DFB6D4}"/>
    <dgm:cxn modelId="{835C203F-6D65-4E22-A189-CB5DCA668DE1}" type="presParOf" srcId="{9871276F-7921-497F-A025-1972F4953473}" destId="{DA24F44C-6F42-4559-A1DC-29FCA34DDC1C}" srcOrd="0" destOrd="0" presId="urn:microsoft.com/office/officeart/2005/8/layout/hierarchy4"/>
    <dgm:cxn modelId="{0913FFD7-B9F2-4EFB-B607-C880DD6EA131}" type="presParOf" srcId="{DA24F44C-6F42-4559-A1DC-29FCA34DDC1C}" destId="{7E2B31D8-F7B7-42B4-BF83-D1354F1B6978}" srcOrd="0" destOrd="0" presId="urn:microsoft.com/office/officeart/2005/8/layout/hierarchy4"/>
    <dgm:cxn modelId="{B233DB25-8CB9-4E22-933C-3F7D479CCC4B}" type="presParOf" srcId="{DA24F44C-6F42-4559-A1DC-29FCA34DDC1C}" destId="{5DD4ED84-3997-4C25-B13C-37E5B768C05D}" srcOrd="1" destOrd="0" presId="urn:microsoft.com/office/officeart/2005/8/layout/hierarchy4"/>
    <dgm:cxn modelId="{04D49415-7A54-452C-B264-8C23A879CD74}" type="presParOf" srcId="{DA24F44C-6F42-4559-A1DC-29FCA34DDC1C}" destId="{7156030A-E80D-4D88-8F55-A2104856F673}" srcOrd="2" destOrd="0" presId="urn:microsoft.com/office/officeart/2005/8/layout/hierarchy4"/>
    <dgm:cxn modelId="{A2E0C254-CD06-4846-B880-98FEFCF6A1B1}" type="presParOf" srcId="{7156030A-E80D-4D88-8F55-A2104856F673}" destId="{A244C0BE-F4E9-49FC-8C87-5D23B737D0F0}" srcOrd="0" destOrd="0" presId="urn:microsoft.com/office/officeart/2005/8/layout/hierarchy4"/>
    <dgm:cxn modelId="{C53B2481-7265-48EE-A7FD-3C5E05375618}" type="presParOf" srcId="{A244C0BE-F4E9-49FC-8C87-5D23B737D0F0}" destId="{BF09EB07-9ABD-4E27-A928-E8103332036B}" srcOrd="0" destOrd="0" presId="urn:microsoft.com/office/officeart/2005/8/layout/hierarchy4"/>
    <dgm:cxn modelId="{93E9A22D-DAFA-470D-AEC1-E6026E1F16C1}" type="presParOf" srcId="{A244C0BE-F4E9-49FC-8C87-5D23B737D0F0}" destId="{1C462A5B-A601-479F-80CB-183FCB323D37}" srcOrd="1" destOrd="0" presId="urn:microsoft.com/office/officeart/2005/8/layout/hierarchy4"/>
    <dgm:cxn modelId="{B5E73951-E7FA-43A5-A2C5-6CBC7FC861EB}" type="presParOf" srcId="{A244C0BE-F4E9-49FC-8C87-5D23B737D0F0}" destId="{C8B54E4C-85DE-4ECA-A91E-0980F196203D}" srcOrd="2" destOrd="0" presId="urn:microsoft.com/office/officeart/2005/8/layout/hierarchy4"/>
    <dgm:cxn modelId="{B5503F10-A8C7-4050-8F7B-F91E24020519}" type="presParOf" srcId="{C8B54E4C-85DE-4ECA-A91E-0980F196203D}" destId="{88A3D5AC-D73F-44C1-89AE-D58108FE0B12}" srcOrd="0" destOrd="0" presId="urn:microsoft.com/office/officeart/2005/8/layout/hierarchy4"/>
    <dgm:cxn modelId="{841713D2-F0E4-42E7-9D40-AD5D35A1EFA4}" type="presParOf" srcId="{88A3D5AC-D73F-44C1-89AE-D58108FE0B12}" destId="{791084EA-52CF-47DB-829E-2C696E7351A6}" srcOrd="0" destOrd="0" presId="urn:microsoft.com/office/officeart/2005/8/layout/hierarchy4"/>
    <dgm:cxn modelId="{F127A4A6-FC40-4D0D-9781-09799DF49B7F}" type="presParOf" srcId="{88A3D5AC-D73F-44C1-89AE-D58108FE0B12}" destId="{E19DFB2F-72D6-4DED-AE16-07C4346A8ED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E1DE94-CC9C-7A40-A804-B0E144D381EF}" type="doc">
      <dgm:prSet loTypeId="urn:microsoft.com/office/officeart/2005/8/layout/cycle7" loCatId="cycle" qsTypeId="urn:microsoft.com/office/officeart/2005/8/quickstyle/simple4" qsCatId="simple" csTypeId="urn:microsoft.com/office/officeart/2005/8/colors/accent0_3" csCatId="mainScheme" phldr="1"/>
      <dgm:spPr/>
      <dgm:t>
        <a:bodyPr/>
        <a:lstStyle/>
        <a:p>
          <a:endParaRPr lang="en-US"/>
        </a:p>
      </dgm:t>
    </dgm:pt>
    <dgm:pt modelId="{93BD7D44-0A77-FD47-8470-EE7577323EBA}">
      <dgm:prSet phldrT="[Text]"/>
      <dgm:spPr/>
      <dgm:t>
        <a:bodyPr/>
        <a:lstStyle/>
        <a:p>
          <a:r>
            <a:rPr lang="en-US" dirty="0" smtClean="0"/>
            <a:t>Time</a:t>
          </a:r>
          <a:endParaRPr lang="en-US" dirty="0"/>
        </a:p>
      </dgm:t>
    </dgm:pt>
    <dgm:pt modelId="{FDE82FAA-D354-CD42-84DA-74E8239A73A7}" type="parTrans" cxnId="{EE818C22-ED4B-634B-A596-48DD7847A881}">
      <dgm:prSet/>
      <dgm:spPr/>
      <dgm:t>
        <a:bodyPr/>
        <a:lstStyle/>
        <a:p>
          <a:endParaRPr lang="en-US"/>
        </a:p>
      </dgm:t>
    </dgm:pt>
    <dgm:pt modelId="{2FF5504B-4A55-6442-8E7E-26B57D76C734}" type="sibTrans" cxnId="{EE818C22-ED4B-634B-A596-48DD7847A881}">
      <dgm:prSet/>
      <dgm:spPr/>
      <dgm:t>
        <a:bodyPr/>
        <a:lstStyle/>
        <a:p>
          <a:endParaRPr lang="en-US"/>
        </a:p>
      </dgm:t>
    </dgm:pt>
    <dgm:pt modelId="{0C6F1F6F-E139-174D-8CCB-2B39CEFD5CF6}">
      <dgm:prSet phldrT="[Text]"/>
      <dgm:spPr/>
      <dgm:t>
        <a:bodyPr/>
        <a:lstStyle/>
        <a:p>
          <a:r>
            <a:rPr lang="en-US" dirty="0" smtClean="0"/>
            <a:t>Quality</a:t>
          </a:r>
          <a:endParaRPr lang="en-US" dirty="0"/>
        </a:p>
      </dgm:t>
    </dgm:pt>
    <dgm:pt modelId="{F5060687-D600-8F49-93C6-BE951499826D}" type="parTrans" cxnId="{323BFB35-4B6A-A54B-85A0-4C8C7FE09113}">
      <dgm:prSet/>
      <dgm:spPr/>
      <dgm:t>
        <a:bodyPr/>
        <a:lstStyle/>
        <a:p>
          <a:endParaRPr lang="en-US"/>
        </a:p>
      </dgm:t>
    </dgm:pt>
    <dgm:pt modelId="{D16A68CD-DF08-7F41-9DC5-7B78FE568CE5}" type="sibTrans" cxnId="{323BFB35-4B6A-A54B-85A0-4C8C7FE09113}">
      <dgm:prSet/>
      <dgm:spPr/>
      <dgm:t>
        <a:bodyPr/>
        <a:lstStyle/>
        <a:p>
          <a:endParaRPr lang="en-US"/>
        </a:p>
      </dgm:t>
    </dgm:pt>
    <dgm:pt modelId="{BF314373-8866-094C-AD32-CDFED70102A1}">
      <dgm:prSet phldrT="[Text]"/>
      <dgm:spPr/>
      <dgm:t>
        <a:bodyPr/>
        <a:lstStyle/>
        <a:p>
          <a:r>
            <a:rPr lang="en-US" dirty="0" smtClean="0"/>
            <a:t>Money</a:t>
          </a:r>
          <a:endParaRPr lang="en-US" dirty="0"/>
        </a:p>
      </dgm:t>
    </dgm:pt>
    <dgm:pt modelId="{2D2316E7-6C6F-D445-B2D4-F1CFB87B967C}" type="parTrans" cxnId="{70246268-2C47-5C40-824D-05114ED65945}">
      <dgm:prSet/>
      <dgm:spPr/>
      <dgm:t>
        <a:bodyPr/>
        <a:lstStyle/>
        <a:p>
          <a:endParaRPr lang="en-US"/>
        </a:p>
      </dgm:t>
    </dgm:pt>
    <dgm:pt modelId="{AA7CDB3F-6102-F748-A4A6-69FA2C993F13}" type="sibTrans" cxnId="{70246268-2C47-5C40-824D-05114ED65945}">
      <dgm:prSet/>
      <dgm:spPr/>
      <dgm:t>
        <a:bodyPr/>
        <a:lstStyle/>
        <a:p>
          <a:endParaRPr lang="en-US"/>
        </a:p>
      </dgm:t>
    </dgm:pt>
    <dgm:pt modelId="{BCBC697C-B849-4840-9BDA-CF8A0B29B532}" type="pres">
      <dgm:prSet presAssocID="{83E1DE94-CC9C-7A40-A804-B0E144D381EF}" presName="Name0" presStyleCnt="0">
        <dgm:presLayoutVars>
          <dgm:dir/>
          <dgm:resizeHandles val="exact"/>
        </dgm:presLayoutVars>
      </dgm:prSet>
      <dgm:spPr/>
      <dgm:t>
        <a:bodyPr/>
        <a:lstStyle/>
        <a:p>
          <a:endParaRPr lang="en-US"/>
        </a:p>
      </dgm:t>
    </dgm:pt>
    <dgm:pt modelId="{EF3F066A-947B-1A47-ACDC-49C6F590F455}" type="pres">
      <dgm:prSet presAssocID="{93BD7D44-0A77-FD47-8470-EE7577323EBA}" presName="node" presStyleLbl="node1" presStyleIdx="0" presStyleCnt="3">
        <dgm:presLayoutVars>
          <dgm:bulletEnabled val="1"/>
        </dgm:presLayoutVars>
      </dgm:prSet>
      <dgm:spPr/>
      <dgm:t>
        <a:bodyPr/>
        <a:lstStyle/>
        <a:p>
          <a:endParaRPr lang="en-US"/>
        </a:p>
      </dgm:t>
    </dgm:pt>
    <dgm:pt modelId="{F5EE1017-8B85-F14D-8F1E-C89CCBE6C750}" type="pres">
      <dgm:prSet presAssocID="{2FF5504B-4A55-6442-8E7E-26B57D76C734}" presName="sibTrans" presStyleLbl="sibTrans2D1" presStyleIdx="0" presStyleCnt="3" custLinFactNeighborX="64581" custLinFactNeighborY="0"/>
      <dgm:spPr/>
      <dgm:t>
        <a:bodyPr/>
        <a:lstStyle/>
        <a:p>
          <a:endParaRPr lang="en-US"/>
        </a:p>
      </dgm:t>
    </dgm:pt>
    <dgm:pt modelId="{4A08206C-827C-5642-9541-980F203129C1}" type="pres">
      <dgm:prSet presAssocID="{2FF5504B-4A55-6442-8E7E-26B57D76C734}" presName="connectorText" presStyleLbl="sibTrans2D1" presStyleIdx="0" presStyleCnt="3"/>
      <dgm:spPr/>
      <dgm:t>
        <a:bodyPr/>
        <a:lstStyle/>
        <a:p>
          <a:endParaRPr lang="en-US"/>
        </a:p>
      </dgm:t>
    </dgm:pt>
    <dgm:pt modelId="{FF576664-EDFB-BA49-83C9-0066C4FF72AD}" type="pres">
      <dgm:prSet presAssocID="{0C6F1F6F-E139-174D-8CCB-2B39CEFD5CF6}" presName="node" presStyleLbl="node1" presStyleIdx="1" presStyleCnt="3" custRadScaleRad="101829" custRadScaleInc="-914">
        <dgm:presLayoutVars>
          <dgm:bulletEnabled val="1"/>
        </dgm:presLayoutVars>
      </dgm:prSet>
      <dgm:spPr/>
      <dgm:t>
        <a:bodyPr/>
        <a:lstStyle/>
        <a:p>
          <a:endParaRPr lang="en-US"/>
        </a:p>
      </dgm:t>
    </dgm:pt>
    <dgm:pt modelId="{50AAB907-5EE8-2745-9813-727A0539C0C7}" type="pres">
      <dgm:prSet presAssocID="{D16A68CD-DF08-7F41-9DC5-7B78FE568CE5}" presName="sibTrans" presStyleLbl="sibTrans2D1" presStyleIdx="1" presStyleCnt="3"/>
      <dgm:spPr/>
      <dgm:t>
        <a:bodyPr/>
        <a:lstStyle/>
        <a:p>
          <a:endParaRPr lang="en-US"/>
        </a:p>
      </dgm:t>
    </dgm:pt>
    <dgm:pt modelId="{F4C2D6EC-D85D-6D45-82EB-68A77DFFA252}" type="pres">
      <dgm:prSet presAssocID="{D16A68CD-DF08-7F41-9DC5-7B78FE568CE5}" presName="connectorText" presStyleLbl="sibTrans2D1" presStyleIdx="1" presStyleCnt="3"/>
      <dgm:spPr/>
      <dgm:t>
        <a:bodyPr/>
        <a:lstStyle/>
        <a:p>
          <a:endParaRPr lang="en-US"/>
        </a:p>
      </dgm:t>
    </dgm:pt>
    <dgm:pt modelId="{3551CE52-95DF-734D-86A5-E19943434109}" type="pres">
      <dgm:prSet presAssocID="{BF314373-8866-094C-AD32-CDFED70102A1}" presName="node" presStyleLbl="node1" presStyleIdx="2" presStyleCnt="3">
        <dgm:presLayoutVars>
          <dgm:bulletEnabled val="1"/>
        </dgm:presLayoutVars>
      </dgm:prSet>
      <dgm:spPr/>
      <dgm:t>
        <a:bodyPr/>
        <a:lstStyle/>
        <a:p>
          <a:endParaRPr lang="en-US"/>
        </a:p>
      </dgm:t>
    </dgm:pt>
    <dgm:pt modelId="{8D654164-D0D6-B947-8C2C-2730E9A4AEAF}" type="pres">
      <dgm:prSet presAssocID="{AA7CDB3F-6102-F748-A4A6-69FA2C993F13}" presName="sibTrans" presStyleLbl="sibTrans2D1" presStyleIdx="2" presStyleCnt="3" custLinFactNeighborX="-55500"/>
      <dgm:spPr/>
      <dgm:t>
        <a:bodyPr/>
        <a:lstStyle/>
        <a:p>
          <a:endParaRPr lang="en-US"/>
        </a:p>
      </dgm:t>
    </dgm:pt>
    <dgm:pt modelId="{8AB1AC65-BA62-9941-A96C-E39DECCEE536}" type="pres">
      <dgm:prSet presAssocID="{AA7CDB3F-6102-F748-A4A6-69FA2C993F13}" presName="connectorText" presStyleLbl="sibTrans2D1" presStyleIdx="2" presStyleCnt="3"/>
      <dgm:spPr/>
      <dgm:t>
        <a:bodyPr/>
        <a:lstStyle/>
        <a:p>
          <a:endParaRPr lang="en-US"/>
        </a:p>
      </dgm:t>
    </dgm:pt>
  </dgm:ptLst>
  <dgm:cxnLst>
    <dgm:cxn modelId="{FD62A50A-91A6-4F36-B331-CC5BD6569D9D}" type="presOf" srcId="{AA7CDB3F-6102-F748-A4A6-69FA2C993F13}" destId="{8D654164-D0D6-B947-8C2C-2730E9A4AEAF}" srcOrd="0" destOrd="0" presId="urn:microsoft.com/office/officeart/2005/8/layout/cycle7"/>
    <dgm:cxn modelId="{4C8145A1-A63D-4FE3-950B-812F10CD33FB}" type="presOf" srcId="{AA7CDB3F-6102-F748-A4A6-69FA2C993F13}" destId="{8AB1AC65-BA62-9941-A96C-E39DECCEE536}" srcOrd="1" destOrd="0" presId="urn:microsoft.com/office/officeart/2005/8/layout/cycle7"/>
    <dgm:cxn modelId="{CC3E7186-7C40-45B3-A29C-99BA84573C0C}" type="presOf" srcId="{BF314373-8866-094C-AD32-CDFED70102A1}" destId="{3551CE52-95DF-734D-86A5-E19943434109}" srcOrd="0" destOrd="0" presId="urn:microsoft.com/office/officeart/2005/8/layout/cycle7"/>
    <dgm:cxn modelId="{4F4C5AD1-7E2C-43F7-9337-DCC86A5BE639}" type="presOf" srcId="{83E1DE94-CC9C-7A40-A804-B0E144D381EF}" destId="{BCBC697C-B849-4840-9BDA-CF8A0B29B532}" srcOrd="0" destOrd="0" presId="urn:microsoft.com/office/officeart/2005/8/layout/cycle7"/>
    <dgm:cxn modelId="{403915D4-211B-4D35-BC42-BA175FCEFD11}" type="presOf" srcId="{93BD7D44-0A77-FD47-8470-EE7577323EBA}" destId="{EF3F066A-947B-1A47-ACDC-49C6F590F455}" srcOrd="0" destOrd="0" presId="urn:microsoft.com/office/officeart/2005/8/layout/cycle7"/>
    <dgm:cxn modelId="{5E3E5A28-B1E3-442A-9FB8-A8D768BEBB0F}" type="presOf" srcId="{2FF5504B-4A55-6442-8E7E-26B57D76C734}" destId="{F5EE1017-8B85-F14D-8F1E-C89CCBE6C750}" srcOrd="0" destOrd="0" presId="urn:microsoft.com/office/officeart/2005/8/layout/cycle7"/>
    <dgm:cxn modelId="{EE818C22-ED4B-634B-A596-48DD7847A881}" srcId="{83E1DE94-CC9C-7A40-A804-B0E144D381EF}" destId="{93BD7D44-0A77-FD47-8470-EE7577323EBA}" srcOrd="0" destOrd="0" parTransId="{FDE82FAA-D354-CD42-84DA-74E8239A73A7}" sibTransId="{2FF5504B-4A55-6442-8E7E-26B57D76C734}"/>
    <dgm:cxn modelId="{D74163E0-B9F0-4423-9E26-2D2028FAB248}" type="presOf" srcId="{0C6F1F6F-E139-174D-8CCB-2B39CEFD5CF6}" destId="{FF576664-EDFB-BA49-83C9-0066C4FF72AD}" srcOrd="0" destOrd="0" presId="urn:microsoft.com/office/officeart/2005/8/layout/cycle7"/>
    <dgm:cxn modelId="{365E22EB-5259-4C45-9623-CD107315E382}" type="presOf" srcId="{2FF5504B-4A55-6442-8E7E-26B57D76C734}" destId="{4A08206C-827C-5642-9541-980F203129C1}" srcOrd="1" destOrd="0" presId="urn:microsoft.com/office/officeart/2005/8/layout/cycle7"/>
    <dgm:cxn modelId="{367947B7-F62D-48C1-A322-67B93148912E}" type="presOf" srcId="{D16A68CD-DF08-7F41-9DC5-7B78FE568CE5}" destId="{F4C2D6EC-D85D-6D45-82EB-68A77DFFA252}" srcOrd="1" destOrd="0" presId="urn:microsoft.com/office/officeart/2005/8/layout/cycle7"/>
    <dgm:cxn modelId="{904D3980-3B57-4E30-B970-2E4A50BD5FBE}" type="presOf" srcId="{D16A68CD-DF08-7F41-9DC5-7B78FE568CE5}" destId="{50AAB907-5EE8-2745-9813-727A0539C0C7}" srcOrd="0" destOrd="0" presId="urn:microsoft.com/office/officeart/2005/8/layout/cycle7"/>
    <dgm:cxn modelId="{323BFB35-4B6A-A54B-85A0-4C8C7FE09113}" srcId="{83E1DE94-CC9C-7A40-A804-B0E144D381EF}" destId="{0C6F1F6F-E139-174D-8CCB-2B39CEFD5CF6}" srcOrd="1" destOrd="0" parTransId="{F5060687-D600-8F49-93C6-BE951499826D}" sibTransId="{D16A68CD-DF08-7F41-9DC5-7B78FE568CE5}"/>
    <dgm:cxn modelId="{70246268-2C47-5C40-824D-05114ED65945}" srcId="{83E1DE94-CC9C-7A40-A804-B0E144D381EF}" destId="{BF314373-8866-094C-AD32-CDFED70102A1}" srcOrd="2" destOrd="0" parTransId="{2D2316E7-6C6F-D445-B2D4-F1CFB87B967C}" sibTransId="{AA7CDB3F-6102-F748-A4A6-69FA2C993F13}"/>
    <dgm:cxn modelId="{72FD1D6B-53A1-4488-8AA1-1C3DFBA5C0DC}" type="presParOf" srcId="{BCBC697C-B849-4840-9BDA-CF8A0B29B532}" destId="{EF3F066A-947B-1A47-ACDC-49C6F590F455}" srcOrd="0" destOrd="0" presId="urn:microsoft.com/office/officeart/2005/8/layout/cycle7"/>
    <dgm:cxn modelId="{375D7300-AF53-4B5F-A6DD-FA2049503F86}" type="presParOf" srcId="{BCBC697C-B849-4840-9BDA-CF8A0B29B532}" destId="{F5EE1017-8B85-F14D-8F1E-C89CCBE6C750}" srcOrd="1" destOrd="0" presId="urn:microsoft.com/office/officeart/2005/8/layout/cycle7"/>
    <dgm:cxn modelId="{2B227A2F-00DC-4811-BB06-783341B7AB75}" type="presParOf" srcId="{F5EE1017-8B85-F14D-8F1E-C89CCBE6C750}" destId="{4A08206C-827C-5642-9541-980F203129C1}" srcOrd="0" destOrd="0" presId="urn:microsoft.com/office/officeart/2005/8/layout/cycle7"/>
    <dgm:cxn modelId="{14C22446-ACF8-41EB-9C62-72F9EE7072E8}" type="presParOf" srcId="{BCBC697C-B849-4840-9BDA-CF8A0B29B532}" destId="{FF576664-EDFB-BA49-83C9-0066C4FF72AD}" srcOrd="2" destOrd="0" presId="urn:microsoft.com/office/officeart/2005/8/layout/cycle7"/>
    <dgm:cxn modelId="{927736DC-97E4-4B50-9A89-948D2A5D286D}" type="presParOf" srcId="{BCBC697C-B849-4840-9BDA-CF8A0B29B532}" destId="{50AAB907-5EE8-2745-9813-727A0539C0C7}" srcOrd="3" destOrd="0" presId="urn:microsoft.com/office/officeart/2005/8/layout/cycle7"/>
    <dgm:cxn modelId="{754DADD8-BFEE-4C6C-A87C-EB6E6720469A}" type="presParOf" srcId="{50AAB907-5EE8-2745-9813-727A0539C0C7}" destId="{F4C2D6EC-D85D-6D45-82EB-68A77DFFA252}" srcOrd="0" destOrd="0" presId="urn:microsoft.com/office/officeart/2005/8/layout/cycle7"/>
    <dgm:cxn modelId="{AD80B7E0-3E4D-4688-8571-92383CD855BB}" type="presParOf" srcId="{BCBC697C-B849-4840-9BDA-CF8A0B29B532}" destId="{3551CE52-95DF-734D-86A5-E19943434109}" srcOrd="4" destOrd="0" presId="urn:microsoft.com/office/officeart/2005/8/layout/cycle7"/>
    <dgm:cxn modelId="{8BBBFB19-2922-4A75-92E7-241ACD197B55}" type="presParOf" srcId="{BCBC697C-B849-4840-9BDA-CF8A0B29B532}" destId="{8D654164-D0D6-B947-8C2C-2730E9A4AEAF}" srcOrd="5" destOrd="0" presId="urn:microsoft.com/office/officeart/2005/8/layout/cycle7"/>
    <dgm:cxn modelId="{D1583DA7-51AE-409E-8D7E-4198DA577554}" type="presParOf" srcId="{8D654164-D0D6-B947-8C2C-2730E9A4AEAF}" destId="{8AB1AC65-BA62-9941-A96C-E39DECCEE53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E10913-BBA3-C54D-8904-2DA442D9D33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11696914-B868-AB4F-B135-4F19F62F5361}">
      <dgm:prSet phldrT="[Text]"/>
      <dgm:spPr/>
      <dgm:t>
        <a:bodyPr/>
        <a:lstStyle/>
        <a:p>
          <a:r>
            <a:rPr lang="en-US" dirty="0" smtClean="0">
              <a:solidFill>
                <a:srgbClr val="FFFF00"/>
              </a:solidFill>
            </a:rPr>
            <a:t>Algorithms</a:t>
          </a:r>
          <a:endParaRPr lang="en-US" dirty="0">
            <a:solidFill>
              <a:srgbClr val="FFFF00"/>
            </a:solidFill>
          </a:endParaRPr>
        </a:p>
      </dgm:t>
    </dgm:pt>
    <dgm:pt modelId="{7BB0E5A2-AEC2-C84F-9363-C9A7D3AE25C7}" type="parTrans" cxnId="{2DA0DF87-2CB8-6B40-9746-115C6BD4D9B4}">
      <dgm:prSet/>
      <dgm:spPr/>
      <dgm:t>
        <a:bodyPr/>
        <a:lstStyle/>
        <a:p>
          <a:endParaRPr lang="en-US"/>
        </a:p>
      </dgm:t>
    </dgm:pt>
    <dgm:pt modelId="{CB48810B-651B-2A4C-8750-798B1E9D5B0E}" type="sibTrans" cxnId="{2DA0DF87-2CB8-6B40-9746-115C6BD4D9B4}">
      <dgm:prSet/>
      <dgm:spPr/>
      <dgm:t>
        <a:bodyPr/>
        <a:lstStyle/>
        <a:p>
          <a:endParaRPr lang="en-US"/>
        </a:p>
      </dgm:t>
    </dgm:pt>
    <dgm:pt modelId="{B742F2EF-AB9C-6246-8ECD-282FE992E8F3}">
      <dgm:prSet phldrT="[Text]"/>
      <dgm:spPr/>
      <dgm:t>
        <a:bodyPr/>
        <a:lstStyle/>
        <a:p>
          <a:r>
            <a:rPr lang="en-US" dirty="0" smtClean="0"/>
            <a:t>Machine Learning, Statistical Methods</a:t>
          </a:r>
          <a:endParaRPr lang="en-US" dirty="0"/>
        </a:p>
      </dgm:t>
    </dgm:pt>
    <dgm:pt modelId="{4BDB46C9-E4B0-6648-A642-7F184EABF502}" type="parTrans" cxnId="{35703376-CD65-AC49-BB90-BBEC10FAE3E5}">
      <dgm:prSet/>
      <dgm:spPr/>
      <dgm:t>
        <a:bodyPr/>
        <a:lstStyle/>
        <a:p>
          <a:endParaRPr lang="en-US"/>
        </a:p>
      </dgm:t>
    </dgm:pt>
    <dgm:pt modelId="{5AF31269-2755-5A4E-A2BB-639A1093AD90}" type="sibTrans" cxnId="{35703376-CD65-AC49-BB90-BBEC10FAE3E5}">
      <dgm:prSet/>
      <dgm:spPr/>
      <dgm:t>
        <a:bodyPr/>
        <a:lstStyle/>
        <a:p>
          <a:endParaRPr lang="en-US"/>
        </a:p>
      </dgm:t>
    </dgm:pt>
    <dgm:pt modelId="{60FF69F7-187B-DC4A-A980-A9B62D4573C6}">
      <dgm:prSet phldrT="[Text]"/>
      <dgm:spPr/>
      <dgm:t>
        <a:bodyPr/>
        <a:lstStyle/>
        <a:p>
          <a:r>
            <a:rPr lang="en-US" dirty="0" smtClean="0"/>
            <a:t>Prediction, Business Intelligence</a:t>
          </a:r>
          <a:endParaRPr lang="en-US" dirty="0"/>
        </a:p>
      </dgm:t>
    </dgm:pt>
    <dgm:pt modelId="{40B7569A-6B50-B941-A109-E1932F705465}" type="parTrans" cxnId="{CC600D47-9282-5E47-9F8C-EB1F9D972101}">
      <dgm:prSet/>
      <dgm:spPr/>
      <dgm:t>
        <a:bodyPr/>
        <a:lstStyle/>
        <a:p>
          <a:endParaRPr lang="en-US"/>
        </a:p>
      </dgm:t>
    </dgm:pt>
    <dgm:pt modelId="{42EE9CE7-6112-7042-B00B-3D24085965D1}" type="sibTrans" cxnId="{CC600D47-9282-5E47-9F8C-EB1F9D972101}">
      <dgm:prSet/>
      <dgm:spPr/>
      <dgm:t>
        <a:bodyPr/>
        <a:lstStyle/>
        <a:p>
          <a:endParaRPr lang="en-US"/>
        </a:p>
      </dgm:t>
    </dgm:pt>
    <dgm:pt modelId="{CC1F4EC0-08CB-664D-B5D2-A8A36FC88E39}">
      <dgm:prSet phldrT="[Text]"/>
      <dgm:spPr/>
      <dgm:t>
        <a:bodyPr/>
        <a:lstStyle/>
        <a:p>
          <a:r>
            <a:rPr lang="en-US" dirty="0" smtClean="0">
              <a:solidFill>
                <a:srgbClr val="FFFF00"/>
              </a:solidFill>
            </a:rPr>
            <a:t>Machines</a:t>
          </a:r>
          <a:endParaRPr lang="en-US" dirty="0">
            <a:solidFill>
              <a:srgbClr val="FFFF00"/>
            </a:solidFill>
          </a:endParaRPr>
        </a:p>
      </dgm:t>
    </dgm:pt>
    <dgm:pt modelId="{1DE1CE79-FD08-5647-B78E-6E4742898684}" type="parTrans" cxnId="{D26B119D-17E3-2646-8589-6AA3A5AC3D41}">
      <dgm:prSet/>
      <dgm:spPr/>
      <dgm:t>
        <a:bodyPr/>
        <a:lstStyle/>
        <a:p>
          <a:endParaRPr lang="en-US"/>
        </a:p>
      </dgm:t>
    </dgm:pt>
    <dgm:pt modelId="{5E8E9463-869B-9141-89E7-DDB2F09B2524}" type="sibTrans" cxnId="{D26B119D-17E3-2646-8589-6AA3A5AC3D41}">
      <dgm:prSet/>
      <dgm:spPr/>
      <dgm:t>
        <a:bodyPr/>
        <a:lstStyle/>
        <a:p>
          <a:endParaRPr lang="en-US"/>
        </a:p>
      </dgm:t>
    </dgm:pt>
    <dgm:pt modelId="{318D00C3-84AE-8F48-8307-62522A70D7D3}">
      <dgm:prSet phldrT="[Text]"/>
      <dgm:spPr/>
      <dgm:t>
        <a:bodyPr/>
        <a:lstStyle/>
        <a:p>
          <a:r>
            <a:rPr lang="en-US" dirty="0" smtClean="0"/>
            <a:t>Clusters and Clouds</a:t>
          </a:r>
          <a:endParaRPr lang="en-US" dirty="0"/>
        </a:p>
      </dgm:t>
    </dgm:pt>
    <dgm:pt modelId="{C0100D75-8ABD-8944-BE17-955DF8CD463E}" type="parTrans" cxnId="{0CE6A9B4-3233-AF4A-A7A9-28191D47AC83}">
      <dgm:prSet/>
      <dgm:spPr/>
      <dgm:t>
        <a:bodyPr/>
        <a:lstStyle/>
        <a:p>
          <a:endParaRPr lang="en-US"/>
        </a:p>
      </dgm:t>
    </dgm:pt>
    <dgm:pt modelId="{17B2362A-BA44-5441-939A-F260281ADA09}" type="sibTrans" cxnId="{0CE6A9B4-3233-AF4A-A7A9-28191D47AC83}">
      <dgm:prSet/>
      <dgm:spPr/>
      <dgm:t>
        <a:bodyPr/>
        <a:lstStyle/>
        <a:p>
          <a:endParaRPr lang="en-US"/>
        </a:p>
      </dgm:t>
    </dgm:pt>
    <dgm:pt modelId="{FA87C964-A262-5C43-82D9-02D47C1BD18D}">
      <dgm:prSet phldrT="[Text]"/>
      <dgm:spPr/>
      <dgm:t>
        <a:bodyPr/>
        <a:lstStyle/>
        <a:p>
          <a:r>
            <a:rPr lang="en-US" dirty="0" smtClean="0"/>
            <a:t>Warehouse Scale Computing</a:t>
          </a:r>
          <a:endParaRPr lang="en-US" dirty="0"/>
        </a:p>
      </dgm:t>
    </dgm:pt>
    <dgm:pt modelId="{172E1C9A-1C05-C44F-B242-5006E6E0C683}" type="parTrans" cxnId="{8A71E0B9-B1C6-6A46-8BBD-CF186108D360}">
      <dgm:prSet/>
      <dgm:spPr/>
      <dgm:t>
        <a:bodyPr/>
        <a:lstStyle/>
        <a:p>
          <a:endParaRPr lang="en-US"/>
        </a:p>
      </dgm:t>
    </dgm:pt>
    <dgm:pt modelId="{FBD2C19B-CC91-0A45-9169-C6729CB828A6}" type="sibTrans" cxnId="{8A71E0B9-B1C6-6A46-8BBD-CF186108D360}">
      <dgm:prSet/>
      <dgm:spPr/>
      <dgm:t>
        <a:bodyPr/>
        <a:lstStyle/>
        <a:p>
          <a:endParaRPr lang="en-US"/>
        </a:p>
      </dgm:t>
    </dgm:pt>
    <dgm:pt modelId="{D868C172-0EBE-E841-A1A6-ACC506FB47D3}">
      <dgm:prSet phldrT="[Text]"/>
      <dgm:spPr/>
      <dgm:t>
        <a:bodyPr/>
        <a:lstStyle/>
        <a:p>
          <a:r>
            <a:rPr lang="en-US" dirty="0" smtClean="0">
              <a:solidFill>
                <a:srgbClr val="FFFF00"/>
              </a:solidFill>
            </a:rPr>
            <a:t>People</a:t>
          </a:r>
          <a:endParaRPr lang="en-US" dirty="0">
            <a:solidFill>
              <a:srgbClr val="FFFF00"/>
            </a:solidFill>
          </a:endParaRPr>
        </a:p>
      </dgm:t>
    </dgm:pt>
    <dgm:pt modelId="{AA39C51B-CC28-1B44-A54F-A86DD7879E02}" type="parTrans" cxnId="{64CDAF62-349A-D840-A435-87F06EBA9617}">
      <dgm:prSet/>
      <dgm:spPr/>
      <dgm:t>
        <a:bodyPr/>
        <a:lstStyle/>
        <a:p>
          <a:endParaRPr lang="en-US"/>
        </a:p>
      </dgm:t>
    </dgm:pt>
    <dgm:pt modelId="{2E2D4240-5763-5843-8808-05678171EA98}" type="sibTrans" cxnId="{64CDAF62-349A-D840-A435-87F06EBA9617}">
      <dgm:prSet/>
      <dgm:spPr/>
      <dgm:t>
        <a:bodyPr/>
        <a:lstStyle/>
        <a:p>
          <a:endParaRPr lang="en-US"/>
        </a:p>
      </dgm:t>
    </dgm:pt>
    <dgm:pt modelId="{363C2E24-25C4-614A-92FA-764462F0D00F}">
      <dgm:prSet phldrT="[Text]"/>
      <dgm:spPr/>
      <dgm:t>
        <a:bodyPr/>
        <a:lstStyle/>
        <a:p>
          <a:r>
            <a:rPr lang="en-US" dirty="0" smtClean="0"/>
            <a:t>Crowdsourcing, Human Computation</a:t>
          </a:r>
          <a:endParaRPr lang="en-US" dirty="0"/>
        </a:p>
      </dgm:t>
    </dgm:pt>
    <dgm:pt modelId="{7236545F-A2DF-6A46-B74D-74DD60467C0E}" type="parTrans" cxnId="{1F91FE39-85B7-484F-83EE-832BB411189A}">
      <dgm:prSet/>
      <dgm:spPr/>
      <dgm:t>
        <a:bodyPr/>
        <a:lstStyle/>
        <a:p>
          <a:endParaRPr lang="en-US"/>
        </a:p>
      </dgm:t>
    </dgm:pt>
    <dgm:pt modelId="{174ACFEB-3D80-6B4B-9BBF-8B8E90DD9124}" type="sibTrans" cxnId="{1F91FE39-85B7-484F-83EE-832BB411189A}">
      <dgm:prSet/>
      <dgm:spPr/>
      <dgm:t>
        <a:bodyPr/>
        <a:lstStyle/>
        <a:p>
          <a:endParaRPr lang="en-US"/>
        </a:p>
      </dgm:t>
    </dgm:pt>
    <dgm:pt modelId="{8E8604FF-59F6-CE48-83F6-B32BA6FCFB03}">
      <dgm:prSet phldrT="[Text]"/>
      <dgm:spPr/>
      <dgm:t>
        <a:bodyPr/>
        <a:lstStyle/>
        <a:p>
          <a:r>
            <a:rPr lang="en-US" dirty="0" smtClean="0"/>
            <a:t>Data Scientists, Analysts</a:t>
          </a:r>
          <a:endParaRPr lang="en-US" dirty="0"/>
        </a:p>
      </dgm:t>
    </dgm:pt>
    <dgm:pt modelId="{B057603B-5508-EF4D-86B3-C467F1207179}" type="parTrans" cxnId="{E7C77E01-F798-3648-BB2F-6B885734360E}">
      <dgm:prSet/>
      <dgm:spPr/>
      <dgm:t>
        <a:bodyPr/>
        <a:lstStyle/>
        <a:p>
          <a:endParaRPr lang="en-US"/>
        </a:p>
      </dgm:t>
    </dgm:pt>
    <dgm:pt modelId="{A02EE6DF-B559-8140-A1F2-25D6F4650E56}" type="sibTrans" cxnId="{E7C77E01-F798-3648-BB2F-6B885734360E}">
      <dgm:prSet/>
      <dgm:spPr/>
      <dgm:t>
        <a:bodyPr/>
        <a:lstStyle/>
        <a:p>
          <a:endParaRPr lang="en-US"/>
        </a:p>
      </dgm:t>
    </dgm:pt>
    <dgm:pt modelId="{C6371739-C21C-E742-812F-A5B345637C89}" type="pres">
      <dgm:prSet presAssocID="{1CE10913-BBA3-C54D-8904-2DA442D9D33D}" presName="linearFlow" presStyleCnt="0">
        <dgm:presLayoutVars>
          <dgm:dir/>
          <dgm:animLvl val="lvl"/>
          <dgm:resizeHandles val="exact"/>
        </dgm:presLayoutVars>
      </dgm:prSet>
      <dgm:spPr/>
      <dgm:t>
        <a:bodyPr/>
        <a:lstStyle/>
        <a:p>
          <a:endParaRPr lang="en-US"/>
        </a:p>
      </dgm:t>
    </dgm:pt>
    <dgm:pt modelId="{BCBF5F99-902E-F54B-B002-B05661C58D49}" type="pres">
      <dgm:prSet presAssocID="{11696914-B868-AB4F-B135-4F19F62F5361}" presName="composite" presStyleCnt="0"/>
      <dgm:spPr/>
    </dgm:pt>
    <dgm:pt modelId="{75BF7F9C-6E6D-9D4C-9578-17C0527B4F2C}" type="pres">
      <dgm:prSet presAssocID="{11696914-B868-AB4F-B135-4F19F62F5361}" presName="parentText" presStyleLbl="alignNode1" presStyleIdx="0" presStyleCnt="3">
        <dgm:presLayoutVars>
          <dgm:chMax val="1"/>
          <dgm:bulletEnabled val="1"/>
        </dgm:presLayoutVars>
      </dgm:prSet>
      <dgm:spPr/>
      <dgm:t>
        <a:bodyPr/>
        <a:lstStyle/>
        <a:p>
          <a:endParaRPr lang="en-US"/>
        </a:p>
      </dgm:t>
    </dgm:pt>
    <dgm:pt modelId="{ABB9E117-49C9-A04D-96FA-6D71D574829B}" type="pres">
      <dgm:prSet presAssocID="{11696914-B868-AB4F-B135-4F19F62F5361}" presName="descendantText" presStyleLbl="alignAcc1" presStyleIdx="0" presStyleCnt="3">
        <dgm:presLayoutVars>
          <dgm:bulletEnabled val="1"/>
        </dgm:presLayoutVars>
      </dgm:prSet>
      <dgm:spPr/>
      <dgm:t>
        <a:bodyPr/>
        <a:lstStyle/>
        <a:p>
          <a:endParaRPr lang="en-US"/>
        </a:p>
      </dgm:t>
    </dgm:pt>
    <dgm:pt modelId="{94A513B4-CE23-5842-A768-5794EC161001}" type="pres">
      <dgm:prSet presAssocID="{CB48810B-651B-2A4C-8750-798B1E9D5B0E}" presName="sp" presStyleCnt="0"/>
      <dgm:spPr/>
    </dgm:pt>
    <dgm:pt modelId="{08CEF8E6-4CA8-FD4A-B1E6-48B8B0816A03}" type="pres">
      <dgm:prSet presAssocID="{CC1F4EC0-08CB-664D-B5D2-A8A36FC88E39}" presName="composite" presStyleCnt="0"/>
      <dgm:spPr/>
    </dgm:pt>
    <dgm:pt modelId="{9AD9AF47-EA02-7849-9A76-BE37905F87F0}" type="pres">
      <dgm:prSet presAssocID="{CC1F4EC0-08CB-664D-B5D2-A8A36FC88E39}" presName="parentText" presStyleLbl="alignNode1" presStyleIdx="1" presStyleCnt="3">
        <dgm:presLayoutVars>
          <dgm:chMax val="1"/>
          <dgm:bulletEnabled val="1"/>
        </dgm:presLayoutVars>
      </dgm:prSet>
      <dgm:spPr/>
      <dgm:t>
        <a:bodyPr/>
        <a:lstStyle/>
        <a:p>
          <a:endParaRPr lang="en-US"/>
        </a:p>
      </dgm:t>
    </dgm:pt>
    <dgm:pt modelId="{D3A665E2-C6FF-2441-8763-6E8133B06172}" type="pres">
      <dgm:prSet presAssocID="{CC1F4EC0-08CB-664D-B5D2-A8A36FC88E39}" presName="descendantText" presStyleLbl="alignAcc1" presStyleIdx="1" presStyleCnt="3">
        <dgm:presLayoutVars>
          <dgm:bulletEnabled val="1"/>
        </dgm:presLayoutVars>
      </dgm:prSet>
      <dgm:spPr/>
      <dgm:t>
        <a:bodyPr/>
        <a:lstStyle/>
        <a:p>
          <a:endParaRPr lang="en-US"/>
        </a:p>
      </dgm:t>
    </dgm:pt>
    <dgm:pt modelId="{F52D53B3-3BA8-634A-9D2D-0D0831D7B829}" type="pres">
      <dgm:prSet presAssocID="{5E8E9463-869B-9141-89E7-DDB2F09B2524}" presName="sp" presStyleCnt="0"/>
      <dgm:spPr/>
    </dgm:pt>
    <dgm:pt modelId="{E8B18C26-5CA2-2545-8A5C-DFED06C15C94}" type="pres">
      <dgm:prSet presAssocID="{D868C172-0EBE-E841-A1A6-ACC506FB47D3}" presName="composite" presStyleCnt="0"/>
      <dgm:spPr/>
    </dgm:pt>
    <dgm:pt modelId="{510F1842-9AF3-2545-B545-E4F314A63974}" type="pres">
      <dgm:prSet presAssocID="{D868C172-0EBE-E841-A1A6-ACC506FB47D3}" presName="parentText" presStyleLbl="alignNode1" presStyleIdx="2" presStyleCnt="3">
        <dgm:presLayoutVars>
          <dgm:chMax val="1"/>
          <dgm:bulletEnabled val="1"/>
        </dgm:presLayoutVars>
      </dgm:prSet>
      <dgm:spPr/>
      <dgm:t>
        <a:bodyPr/>
        <a:lstStyle/>
        <a:p>
          <a:endParaRPr lang="en-US"/>
        </a:p>
      </dgm:t>
    </dgm:pt>
    <dgm:pt modelId="{8DDEC009-2146-DD45-B685-BA0095A63F71}" type="pres">
      <dgm:prSet presAssocID="{D868C172-0EBE-E841-A1A6-ACC506FB47D3}" presName="descendantText" presStyleLbl="alignAcc1" presStyleIdx="2" presStyleCnt="3">
        <dgm:presLayoutVars>
          <dgm:bulletEnabled val="1"/>
        </dgm:presLayoutVars>
      </dgm:prSet>
      <dgm:spPr/>
      <dgm:t>
        <a:bodyPr/>
        <a:lstStyle/>
        <a:p>
          <a:endParaRPr lang="en-US"/>
        </a:p>
      </dgm:t>
    </dgm:pt>
  </dgm:ptLst>
  <dgm:cxnLst>
    <dgm:cxn modelId="{8A71E0B9-B1C6-6A46-8BBD-CF186108D360}" srcId="{CC1F4EC0-08CB-664D-B5D2-A8A36FC88E39}" destId="{FA87C964-A262-5C43-82D9-02D47C1BD18D}" srcOrd="1" destOrd="0" parTransId="{172E1C9A-1C05-C44F-B242-5006E6E0C683}" sibTransId="{FBD2C19B-CC91-0A45-9169-C6729CB828A6}"/>
    <dgm:cxn modelId="{D26B119D-17E3-2646-8589-6AA3A5AC3D41}" srcId="{1CE10913-BBA3-C54D-8904-2DA442D9D33D}" destId="{CC1F4EC0-08CB-664D-B5D2-A8A36FC88E39}" srcOrd="1" destOrd="0" parTransId="{1DE1CE79-FD08-5647-B78E-6E4742898684}" sibTransId="{5E8E9463-869B-9141-89E7-DDB2F09B2524}"/>
    <dgm:cxn modelId="{1F91FE39-85B7-484F-83EE-832BB411189A}" srcId="{D868C172-0EBE-E841-A1A6-ACC506FB47D3}" destId="{363C2E24-25C4-614A-92FA-764462F0D00F}" srcOrd="0" destOrd="0" parTransId="{7236545F-A2DF-6A46-B74D-74DD60467C0E}" sibTransId="{174ACFEB-3D80-6B4B-9BBF-8B8E90DD9124}"/>
    <dgm:cxn modelId="{0CE6A9B4-3233-AF4A-A7A9-28191D47AC83}" srcId="{CC1F4EC0-08CB-664D-B5D2-A8A36FC88E39}" destId="{318D00C3-84AE-8F48-8307-62522A70D7D3}" srcOrd="0" destOrd="0" parTransId="{C0100D75-8ABD-8944-BE17-955DF8CD463E}" sibTransId="{17B2362A-BA44-5441-939A-F260281ADA09}"/>
    <dgm:cxn modelId="{58BA70E5-AB64-4FCB-9A47-8786D21B2D7F}" type="presOf" srcId="{1CE10913-BBA3-C54D-8904-2DA442D9D33D}" destId="{C6371739-C21C-E742-812F-A5B345637C89}" srcOrd="0" destOrd="0" presId="urn:microsoft.com/office/officeart/2005/8/layout/chevron2"/>
    <dgm:cxn modelId="{50208D8C-E760-4C10-9DCE-D6DF465402AE}" type="presOf" srcId="{8E8604FF-59F6-CE48-83F6-B32BA6FCFB03}" destId="{8DDEC009-2146-DD45-B685-BA0095A63F71}" srcOrd="0" destOrd="1" presId="urn:microsoft.com/office/officeart/2005/8/layout/chevron2"/>
    <dgm:cxn modelId="{2DA0DF87-2CB8-6B40-9746-115C6BD4D9B4}" srcId="{1CE10913-BBA3-C54D-8904-2DA442D9D33D}" destId="{11696914-B868-AB4F-B135-4F19F62F5361}" srcOrd="0" destOrd="0" parTransId="{7BB0E5A2-AEC2-C84F-9363-C9A7D3AE25C7}" sibTransId="{CB48810B-651B-2A4C-8750-798B1E9D5B0E}"/>
    <dgm:cxn modelId="{88D37682-399F-4D16-B880-91D6DBA1C32F}" type="presOf" srcId="{363C2E24-25C4-614A-92FA-764462F0D00F}" destId="{8DDEC009-2146-DD45-B685-BA0095A63F71}" srcOrd="0" destOrd="0" presId="urn:microsoft.com/office/officeart/2005/8/layout/chevron2"/>
    <dgm:cxn modelId="{B6A760C7-3245-4B45-BD98-C4B6D8334676}" type="presOf" srcId="{B742F2EF-AB9C-6246-8ECD-282FE992E8F3}" destId="{ABB9E117-49C9-A04D-96FA-6D71D574829B}" srcOrd="0" destOrd="0" presId="urn:microsoft.com/office/officeart/2005/8/layout/chevron2"/>
    <dgm:cxn modelId="{E7C77E01-F798-3648-BB2F-6B885734360E}" srcId="{D868C172-0EBE-E841-A1A6-ACC506FB47D3}" destId="{8E8604FF-59F6-CE48-83F6-B32BA6FCFB03}" srcOrd="1" destOrd="0" parTransId="{B057603B-5508-EF4D-86B3-C467F1207179}" sibTransId="{A02EE6DF-B559-8140-A1F2-25D6F4650E56}"/>
    <dgm:cxn modelId="{C9221349-446A-4CE8-83CC-F6B074671286}" type="presOf" srcId="{D868C172-0EBE-E841-A1A6-ACC506FB47D3}" destId="{510F1842-9AF3-2545-B545-E4F314A63974}" srcOrd="0" destOrd="0" presId="urn:microsoft.com/office/officeart/2005/8/layout/chevron2"/>
    <dgm:cxn modelId="{23BE6FE5-D719-47FB-BBE7-8F05797A707A}" type="presOf" srcId="{60FF69F7-187B-DC4A-A980-A9B62D4573C6}" destId="{ABB9E117-49C9-A04D-96FA-6D71D574829B}" srcOrd="0" destOrd="1" presId="urn:microsoft.com/office/officeart/2005/8/layout/chevron2"/>
    <dgm:cxn modelId="{063F5BDD-7FD2-405D-937E-EAA147D17015}" type="presOf" srcId="{11696914-B868-AB4F-B135-4F19F62F5361}" destId="{75BF7F9C-6E6D-9D4C-9578-17C0527B4F2C}" srcOrd="0" destOrd="0" presId="urn:microsoft.com/office/officeart/2005/8/layout/chevron2"/>
    <dgm:cxn modelId="{414CAAE8-B38A-4989-BBDC-4D22D6C95527}" type="presOf" srcId="{CC1F4EC0-08CB-664D-B5D2-A8A36FC88E39}" destId="{9AD9AF47-EA02-7849-9A76-BE37905F87F0}" srcOrd="0" destOrd="0" presId="urn:microsoft.com/office/officeart/2005/8/layout/chevron2"/>
    <dgm:cxn modelId="{173A4B08-D057-4033-A9E7-231A1943C965}" type="presOf" srcId="{318D00C3-84AE-8F48-8307-62522A70D7D3}" destId="{D3A665E2-C6FF-2441-8763-6E8133B06172}" srcOrd="0" destOrd="0" presId="urn:microsoft.com/office/officeart/2005/8/layout/chevron2"/>
    <dgm:cxn modelId="{35703376-CD65-AC49-BB90-BBEC10FAE3E5}" srcId="{11696914-B868-AB4F-B135-4F19F62F5361}" destId="{B742F2EF-AB9C-6246-8ECD-282FE992E8F3}" srcOrd="0" destOrd="0" parTransId="{4BDB46C9-E4B0-6648-A642-7F184EABF502}" sibTransId="{5AF31269-2755-5A4E-A2BB-639A1093AD90}"/>
    <dgm:cxn modelId="{CC600D47-9282-5E47-9F8C-EB1F9D972101}" srcId="{11696914-B868-AB4F-B135-4F19F62F5361}" destId="{60FF69F7-187B-DC4A-A980-A9B62D4573C6}" srcOrd="1" destOrd="0" parTransId="{40B7569A-6B50-B941-A109-E1932F705465}" sibTransId="{42EE9CE7-6112-7042-B00B-3D24085965D1}"/>
    <dgm:cxn modelId="{EAAC87F1-FBA5-4B34-9D1E-8869C77ABB6D}" type="presOf" srcId="{FA87C964-A262-5C43-82D9-02D47C1BD18D}" destId="{D3A665E2-C6FF-2441-8763-6E8133B06172}" srcOrd="0" destOrd="1" presId="urn:microsoft.com/office/officeart/2005/8/layout/chevron2"/>
    <dgm:cxn modelId="{64CDAF62-349A-D840-A435-87F06EBA9617}" srcId="{1CE10913-BBA3-C54D-8904-2DA442D9D33D}" destId="{D868C172-0EBE-E841-A1A6-ACC506FB47D3}" srcOrd="2" destOrd="0" parTransId="{AA39C51B-CC28-1B44-A54F-A86DD7879E02}" sibTransId="{2E2D4240-5763-5843-8808-05678171EA98}"/>
    <dgm:cxn modelId="{F0355563-3D64-4AEF-AB82-402AE7E57157}" type="presParOf" srcId="{C6371739-C21C-E742-812F-A5B345637C89}" destId="{BCBF5F99-902E-F54B-B002-B05661C58D49}" srcOrd="0" destOrd="0" presId="urn:microsoft.com/office/officeart/2005/8/layout/chevron2"/>
    <dgm:cxn modelId="{AFB3C51D-4584-48B9-A0F6-28030F570A29}" type="presParOf" srcId="{BCBF5F99-902E-F54B-B002-B05661C58D49}" destId="{75BF7F9C-6E6D-9D4C-9578-17C0527B4F2C}" srcOrd="0" destOrd="0" presId="urn:microsoft.com/office/officeart/2005/8/layout/chevron2"/>
    <dgm:cxn modelId="{1E600A8B-C272-4DE8-82AC-83F8772D03B6}" type="presParOf" srcId="{BCBF5F99-902E-F54B-B002-B05661C58D49}" destId="{ABB9E117-49C9-A04D-96FA-6D71D574829B}" srcOrd="1" destOrd="0" presId="urn:microsoft.com/office/officeart/2005/8/layout/chevron2"/>
    <dgm:cxn modelId="{C4A73C9F-79C0-406F-9DA0-8DC7B2E663D6}" type="presParOf" srcId="{C6371739-C21C-E742-812F-A5B345637C89}" destId="{94A513B4-CE23-5842-A768-5794EC161001}" srcOrd="1" destOrd="0" presId="urn:microsoft.com/office/officeart/2005/8/layout/chevron2"/>
    <dgm:cxn modelId="{9B1396D0-72AB-438C-8FEE-776757D55280}" type="presParOf" srcId="{C6371739-C21C-E742-812F-A5B345637C89}" destId="{08CEF8E6-4CA8-FD4A-B1E6-48B8B0816A03}" srcOrd="2" destOrd="0" presId="urn:microsoft.com/office/officeart/2005/8/layout/chevron2"/>
    <dgm:cxn modelId="{C9064D7D-4D67-4142-83F0-C0D32AB94022}" type="presParOf" srcId="{08CEF8E6-4CA8-FD4A-B1E6-48B8B0816A03}" destId="{9AD9AF47-EA02-7849-9A76-BE37905F87F0}" srcOrd="0" destOrd="0" presId="urn:microsoft.com/office/officeart/2005/8/layout/chevron2"/>
    <dgm:cxn modelId="{33280EF8-5FD8-4DDD-9D3F-B5B9B6511E7B}" type="presParOf" srcId="{08CEF8E6-4CA8-FD4A-B1E6-48B8B0816A03}" destId="{D3A665E2-C6FF-2441-8763-6E8133B06172}" srcOrd="1" destOrd="0" presId="urn:microsoft.com/office/officeart/2005/8/layout/chevron2"/>
    <dgm:cxn modelId="{CE5FCDD5-3022-49F6-85E8-12D33E758D14}" type="presParOf" srcId="{C6371739-C21C-E742-812F-A5B345637C89}" destId="{F52D53B3-3BA8-634A-9D2D-0D0831D7B829}" srcOrd="3" destOrd="0" presId="urn:microsoft.com/office/officeart/2005/8/layout/chevron2"/>
    <dgm:cxn modelId="{F12E2AF1-FA3B-4662-8B0D-2889A0FF70A2}" type="presParOf" srcId="{C6371739-C21C-E742-812F-A5B345637C89}" destId="{E8B18C26-5CA2-2545-8A5C-DFED06C15C94}" srcOrd="4" destOrd="0" presId="urn:microsoft.com/office/officeart/2005/8/layout/chevron2"/>
    <dgm:cxn modelId="{3146001F-EAB8-4289-80C2-35B86CB383A6}" type="presParOf" srcId="{E8B18C26-5CA2-2545-8A5C-DFED06C15C94}" destId="{510F1842-9AF3-2545-B545-E4F314A63974}" srcOrd="0" destOrd="0" presId="urn:microsoft.com/office/officeart/2005/8/layout/chevron2"/>
    <dgm:cxn modelId="{80017039-9900-4F0F-B8A0-96D3A3C3D189}" type="presParOf" srcId="{E8B18C26-5CA2-2545-8A5C-DFED06C15C94}" destId="{8DDEC009-2146-DD45-B685-BA0095A63F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439775-275F-4BE3-9629-0B4E70C0A74A}"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53FA14E2-B3CA-4C03-BBF5-858F1F75A088}">
      <dgm:prSet phldrT="[Text]" custT="1"/>
      <dgm:spPr/>
      <dgm:t>
        <a:bodyPr/>
        <a:lstStyle/>
        <a:p>
          <a:pPr>
            <a:lnSpc>
              <a:spcPct val="100000"/>
            </a:lnSpc>
            <a:spcAft>
              <a:spcPts val="0"/>
            </a:spcAft>
          </a:pPr>
          <a:r>
            <a:rPr lang="en-US" sz="2000" b="1" dirty="0" smtClean="0">
              <a:solidFill>
                <a:schemeClr val="bg1"/>
              </a:solidFill>
            </a:rPr>
            <a:t>Transformational Knowledge</a:t>
          </a:r>
          <a:endParaRPr lang="en-US" sz="2000" b="1" dirty="0">
            <a:solidFill>
              <a:schemeClr val="bg1"/>
            </a:solidFill>
          </a:endParaRPr>
        </a:p>
      </dgm:t>
    </dgm:pt>
    <dgm:pt modelId="{74AF1473-F05D-4D17-B27C-CCB9B8E733F4}" type="parTrans" cxnId="{B841E32A-6C3E-45D6-A2BC-C53C1B4EE847}">
      <dgm:prSet/>
      <dgm:spPr/>
      <dgm:t>
        <a:bodyPr/>
        <a:lstStyle/>
        <a:p>
          <a:endParaRPr lang="en-US">
            <a:solidFill>
              <a:schemeClr val="bg1"/>
            </a:solidFill>
          </a:endParaRPr>
        </a:p>
      </dgm:t>
    </dgm:pt>
    <dgm:pt modelId="{A3A71BBF-8B91-46C0-8AFF-2D428EF6A798}" type="sibTrans" cxnId="{B841E32A-6C3E-45D6-A2BC-C53C1B4EE847}">
      <dgm:prSet/>
      <dgm:spPr/>
      <dgm:t>
        <a:bodyPr/>
        <a:lstStyle/>
        <a:p>
          <a:endParaRPr lang="en-US">
            <a:solidFill>
              <a:schemeClr val="bg1"/>
            </a:solidFill>
          </a:endParaRPr>
        </a:p>
      </dgm:t>
    </dgm:pt>
    <dgm:pt modelId="{433B132C-1844-4EDF-995F-915FB495342D}">
      <dgm:prSet phldrT="[Text]" custT="1"/>
      <dgm:spPr/>
      <dgm:t>
        <a:bodyPr/>
        <a:lstStyle/>
        <a:p>
          <a:pPr>
            <a:lnSpc>
              <a:spcPct val="100000"/>
            </a:lnSpc>
            <a:spcAft>
              <a:spcPts val="0"/>
            </a:spcAft>
          </a:pPr>
          <a:endParaRPr lang="en-US" sz="2000" b="1" dirty="0">
            <a:solidFill>
              <a:schemeClr val="bg1"/>
            </a:solidFill>
          </a:endParaRPr>
        </a:p>
      </dgm:t>
    </dgm:pt>
    <dgm:pt modelId="{E5A0081A-7DE1-4603-A74A-D7BEC7A706D6}" type="parTrans" cxnId="{030ECD40-5222-4B56-A315-B46C04DE1878}">
      <dgm:prSet/>
      <dgm:spPr/>
      <dgm:t>
        <a:bodyPr/>
        <a:lstStyle/>
        <a:p>
          <a:endParaRPr lang="en-US">
            <a:solidFill>
              <a:schemeClr val="bg1"/>
            </a:solidFill>
          </a:endParaRPr>
        </a:p>
      </dgm:t>
    </dgm:pt>
    <dgm:pt modelId="{5E6E59E6-0FAA-438C-AE3D-3246B1E93C71}" type="sibTrans" cxnId="{030ECD40-5222-4B56-A315-B46C04DE1878}">
      <dgm:prSet/>
      <dgm:spPr/>
      <dgm:t>
        <a:bodyPr/>
        <a:lstStyle/>
        <a:p>
          <a:endParaRPr lang="en-US">
            <a:solidFill>
              <a:schemeClr val="bg1"/>
            </a:solidFill>
          </a:endParaRPr>
        </a:p>
      </dgm:t>
    </dgm:pt>
    <dgm:pt modelId="{2F2D822C-DD28-4762-A70C-81811E8C62BF}">
      <dgm:prSet phldrT="[Text]" custT="1"/>
      <dgm:spPr/>
      <dgm:t>
        <a:bodyPr/>
        <a:lstStyle/>
        <a:p>
          <a:pPr>
            <a:lnSpc>
              <a:spcPct val="100000"/>
            </a:lnSpc>
            <a:spcAft>
              <a:spcPts val="0"/>
            </a:spcAft>
          </a:pPr>
          <a:endParaRPr lang="en-US" sz="1800" b="1" dirty="0">
            <a:solidFill>
              <a:schemeClr val="bg1"/>
            </a:solidFill>
          </a:endParaRPr>
        </a:p>
      </dgm:t>
    </dgm:pt>
    <dgm:pt modelId="{E41BB0E0-13BD-4570-996D-1F7635F9CEDA}" type="parTrans" cxnId="{60128CA6-6DAF-4B69-90A7-04B14E22D40C}">
      <dgm:prSet/>
      <dgm:spPr/>
      <dgm:t>
        <a:bodyPr/>
        <a:lstStyle/>
        <a:p>
          <a:endParaRPr lang="en-US">
            <a:solidFill>
              <a:schemeClr val="bg1"/>
            </a:solidFill>
          </a:endParaRPr>
        </a:p>
      </dgm:t>
    </dgm:pt>
    <dgm:pt modelId="{C18D830B-1E92-4592-97AF-7A8705213EC9}" type="sibTrans" cxnId="{60128CA6-6DAF-4B69-90A7-04B14E22D40C}">
      <dgm:prSet/>
      <dgm:spPr/>
      <dgm:t>
        <a:bodyPr/>
        <a:lstStyle/>
        <a:p>
          <a:endParaRPr lang="en-US">
            <a:solidFill>
              <a:schemeClr val="bg1"/>
            </a:solidFill>
          </a:endParaRPr>
        </a:p>
      </dgm:t>
    </dgm:pt>
    <dgm:pt modelId="{17548AB3-17C2-41AA-B1BD-20520631DB8A}">
      <dgm:prSet custT="1"/>
      <dgm:spPr/>
      <dgm:t>
        <a:bodyPr/>
        <a:lstStyle/>
        <a:p>
          <a:pPr>
            <a:lnSpc>
              <a:spcPct val="100000"/>
            </a:lnSpc>
            <a:spcAft>
              <a:spcPts val="0"/>
            </a:spcAft>
          </a:pPr>
          <a:r>
            <a:rPr lang="en-US" sz="2000" b="1" dirty="0" smtClean="0">
              <a:solidFill>
                <a:schemeClr val="bg1"/>
              </a:solidFill>
            </a:rPr>
            <a:t>Secure Federated Data Infrastructure</a:t>
          </a:r>
          <a:endParaRPr lang="en-US" sz="1800" b="1" dirty="0" smtClean="0">
            <a:solidFill>
              <a:schemeClr val="bg1"/>
            </a:solidFill>
          </a:endParaRPr>
        </a:p>
        <a:p>
          <a:pPr>
            <a:lnSpc>
              <a:spcPct val="100000"/>
            </a:lnSpc>
            <a:spcAft>
              <a:spcPts val="0"/>
            </a:spcAft>
          </a:pPr>
          <a:r>
            <a:rPr lang="en-US" sz="1800" dirty="0" smtClean="0">
              <a:solidFill>
                <a:schemeClr val="bg1"/>
              </a:solidFill>
            </a:rPr>
            <a:t>Federated administrative data, Linkable survey microdata</a:t>
          </a:r>
        </a:p>
        <a:p>
          <a:pPr>
            <a:lnSpc>
              <a:spcPct val="100000"/>
            </a:lnSpc>
            <a:spcAft>
              <a:spcPts val="0"/>
            </a:spcAft>
          </a:pPr>
          <a:r>
            <a:rPr lang="en-US" sz="1800" dirty="0" smtClean="0">
              <a:solidFill>
                <a:schemeClr val="bg1"/>
              </a:solidFill>
            </a:rPr>
            <a:t>Other (Blog, Private company data, etc.)</a:t>
          </a:r>
          <a:endParaRPr lang="en-US" sz="2400" b="1" dirty="0" smtClean="0">
            <a:solidFill>
              <a:schemeClr val="bg1"/>
            </a:solidFill>
          </a:endParaRPr>
        </a:p>
      </dgm:t>
    </dgm:pt>
    <dgm:pt modelId="{35E24465-A318-448D-B83E-85F7C8565519}" type="parTrans" cxnId="{4BBDBC3E-49C4-4656-9411-C26E29543C52}">
      <dgm:prSet/>
      <dgm:spPr/>
      <dgm:t>
        <a:bodyPr/>
        <a:lstStyle/>
        <a:p>
          <a:endParaRPr lang="en-US"/>
        </a:p>
      </dgm:t>
    </dgm:pt>
    <dgm:pt modelId="{C3115864-B8D7-42A2-B34E-CC80D207B81B}" type="sibTrans" cxnId="{4BBDBC3E-49C4-4656-9411-C26E29543C52}">
      <dgm:prSet/>
      <dgm:spPr/>
      <dgm:t>
        <a:bodyPr/>
        <a:lstStyle/>
        <a:p>
          <a:endParaRPr lang="en-US"/>
        </a:p>
      </dgm:t>
    </dgm:pt>
    <dgm:pt modelId="{52FA539E-59BC-4851-A62B-AB8A3481491D}" type="pres">
      <dgm:prSet presAssocID="{BD439775-275F-4BE3-9629-0B4E70C0A74A}" presName="Name0" presStyleCnt="0">
        <dgm:presLayoutVars>
          <dgm:dir/>
          <dgm:animLvl val="lvl"/>
          <dgm:resizeHandles val="exact"/>
        </dgm:presLayoutVars>
      </dgm:prSet>
      <dgm:spPr/>
      <dgm:t>
        <a:bodyPr/>
        <a:lstStyle/>
        <a:p>
          <a:endParaRPr lang="en-US"/>
        </a:p>
      </dgm:t>
    </dgm:pt>
    <dgm:pt modelId="{9B8A7FAF-612E-4B0F-A1B2-48FBBB791BDF}" type="pres">
      <dgm:prSet presAssocID="{53FA14E2-B3CA-4C03-BBF5-858F1F75A088}" presName="Name8" presStyleCnt="0"/>
      <dgm:spPr/>
    </dgm:pt>
    <dgm:pt modelId="{F2A078F6-AA2E-4B98-BE49-783EE264FF77}" type="pres">
      <dgm:prSet presAssocID="{53FA14E2-B3CA-4C03-BBF5-858F1F75A088}" presName="level" presStyleLbl="node1" presStyleIdx="0" presStyleCnt="4">
        <dgm:presLayoutVars>
          <dgm:chMax val="1"/>
          <dgm:bulletEnabled val="1"/>
        </dgm:presLayoutVars>
      </dgm:prSet>
      <dgm:spPr/>
      <dgm:t>
        <a:bodyPr/>
        <a:lstStyle/>
        <a:p>
          <a:endParaRPr lang="en-US"/>
        </a:p>
      </dgm:t>
    </dgm:pt>
    <dgm:pt modelId="{BB769CF0-2143-4EE5-81A0-4AA8C7D2B548}" type="pres">
      <dgm:prSet presAssocID="{53FA14E2-B3CA-4C03-BBF5-858F1F75A088}" presName="levelTx" presStyleLbl="revTx" presStyleIdx="0" presStyleCnt="0">
        <dgm:presLayoutVars>
          <dgm:chMax val="1"/>
          <dgm:bulletEnabled val="1"/>
        </dgm:presLayoutVars>
      </dgm:prSet>
      <dgm:spPr/>
      <dgm:t>
        <a:bodyPr/>
        <a:lstStyle/>
        <a:p>
          <a:endParaRPr lang="en-US"/>
        </a:p>
      </dgm:t>
    </dgm:pt>
    <dgm:pt modelId="{F5FDF3C7-186B-4665-8719-A45A9B3D7C0B}" type="pres">
      <dgm:prSet presAssocID="{433B132C-1844-4EDF-995F-915FB495342D}" presName="Name8" presStyleCnt="0"/>
      <dgm:spPr/>
    </dgm:pt>
    <dgm:pt modelId="{8A02BC04-9BDF-4C96-8859-21026E081200}" type="pres">
      <dgm:prSet presAssocID="{433B132C-1844-4EDF-995F-915FB495342D}" presName="level" presStyleLbl="node1" presStyleIdx="1" presStyleCnt="4">
        <dgm:presLayoutVars>
          <dgm:chMax val="1"/>
          <dgm:bulletEnabled val="1"/>
        </dgm:presLayoutVars>
      </dgm:prSet>
      <dgm:spPr/>
      <dgm:t>
        <a:bodyPr/>
        <a:lstStyle/>
        <a:p>
          <a:endParaRPr lang="en-US"/>
        </a:p>
      </dgm:t>
    </dgm:pt>
    <dgm:pt modelId="{AA8F3AF8-EACE-4424-A796-D56C011B668B}" type="pres">
      <dgm:prSet presAssocID="{433B132C-1844-4EDF-995F-915FB495342D}" presName="levelTx" presStyleLbl="revTx" presStyleIdx="0" presStyleCnt="0">
        <dgm:presLayoutVars>
          <dgm:chMax val="1"/>
          <dgm:bulletEnabled val="1"/>
        </dgm:presLayoutVars>
      </dgm:prSet>
      <dgm:spPr/>
      <dgm:t>
        <a:bodyPr/>
        <a:lstStyle/>
        <a:p>
          <a:endParaRPr lang="en-US"/>
        </a:p>
      </dgm:t>
    </dgm:pt>
    <dgm:pt modelId="{86110CB5-8822-4B37-9B6C-661F5A346142}" type="pres">
      <dgm:prSet presAssocID="{2F2D822C-DD28-4762-A70C-81811E8C62BF}" presName="Name8" presStyleCnt="0"/>
      <dgm:spPr/>
    </dgm:pt>
    <dgm:pt modelId="{BBAD072D-F60F-46AA-B71D-A838396888E1}" type="pres">
      <dgm:prSet presAssocID="{2F2D822C-DD28-4762-A70C-81811E8C62BF}" presName="level" presStyleLbl="node1" presStyleIdx="2" presStyleCnt="4">
        <dgm:presLayoutVars>
          <dgm:chMax val="1"/>
          <dgm:bulletEnabled val="1"/>
        </dgm:presLayoutVars>
      </dgm:prSet>
      <dgm:spPr/>
      <dgm:t>
        <a:bodyPr/>
        <a:lstStyle/>
        <a:p>
          <a:endParaRPr lang="en-US"/>
        </a:p>
      </dgm:t>
    </dgm:pt>
    <dgm:pt modelId="{5B860DA5-77FC-498D-AE0C-E5B28CFA94FE}" type="pres">
      <dgm:prSet presAssocID="{2F2D822C-DD28-4762-A70C-81811E8C62BF}" presName="levelTx" presStyleLbl="revTx" presStyleIdx="0" presStyleCnt="0">
        <dgm:presLayoutVars>
          <dgm:chMax val="1"/>
          <dgm:bulletEnabled val="1"/>
        </dgm:presLayoutVars>
      </dgm:prSet>
      <dgm:spPr/>
      <dgm:t>
        <a:bodyPr/>
        <a:lstStyle/>
        <a:p>
          <a:endParaRPr lang="en-US"/>
        </a:p>
      </dgm:t>
    </dgm:pt>
    <dgm:pt modelId="{CE4A5049-F0C1-4932-B87D-CA49425B1F81}" type="pres">
      <dgm:prSet presAssocID="{17548AB3-17C2-41AA-B1BD-20520631DB8A}" presName="Name8" presStyleCnt="0"/>
      <dgm:spPr/>
    </dgm:pt>
    <dgm:pt modelId="{305F8995-405C-4009-A6EE-5E8A00879654}" type="pres">
      <dgm:prSet presAssocID="{17548AB3-17C2-41AA-B1BD-20520631DB8A}" presName="level" presStyleLbl="node1" presStyleIdx="3" presStyleCnt="4">
        <dgm:presLayoutVars>
          <dgm:chMax val="1"/>
          <dgm:bulletEnabled val="1"/>
        </dgm:presLayoutVars>
      </dgm:prSet>
      <dgm:spPr/>
      <dgm:t>
        <a:bodyPr/>
        <a:lstStyle/>
        <a:p>
          <a:endParaRPr lang="en-US"/>
        </a:p>
      </dgm:t>
    </dgm:pt>
    <dgm:pt modelId="{30B358F0-0347-44FF-BC95-97D98F6603B2}" type="pres">
      <dgm:prSet presAssocID="{17548AB3-17C2-41AA-B1BD-20520631DB8A}" presName="levelTx" presStyleLbl="revTx" presStyleIdx="0" presStyleCnt="0">
        <dgm:presLayoutVars>
          <dgm:chMax val="1"/>
          <dgm:bulletEnabled val="1"/>
        </dgm:presLayoutVars>
      </dgm:prSet>
      <dgm:spPr/>
      <dgm:t>
        <a:bodyPr/>
        <a:lstStyle/>
        <a:p>
          <a:endParaRPr lang="en-US"/>
        </a:p>
      </dgm:t>
    </dgm:pt>
  </dgm:ptLst>
  <dgm:cxnLst>
    <dgm:cxn modelId="{60128CA6-6DAF-4B69-90A7-04B14E22D40C}" srcId="{BD439775-275F-4BE3-9629-0B4E70C0A74A}" destId="{2F2D822C-DD28-4762-A70C-81811E8C62BF}" srcOrd="2" destOrd="0" parTransId="{E41BB0E0-13BD-4570-996D-1F7635F9CEDA}" sibTransId="{C18D830B-1E92-4592-97AF-7A8705213EC9}"/>
    <dgm:cxn modelId="{2D91D1CE-A726-411A-A440-027410FE0326}" type="presOf" srcId="{2F2D822C-DD28-4762-A70C-81811E8C62BF}" destId="{5B860DA5-77FC-498D-AE0C-E5B28CFA94FE}" srcOrd="1" destOrd="0" presId="urn:microsoft.com/office/officeart/2005/8/layout/pyramid1"/>
    <dgm:cxn modelId="{B841E32A-6C3E-45D6-A2BC-C53C1B4EE847}" srcId="{BD439775-275F-4BE3-9629-0B4E70C0A74A}" destId="{53FA14E2-B3CA-4C03-BBF5-858F1F75A088}" srcOrd="0" destOrd="0" parTransId="{74AF1473-F05D-4D17-B27C-CCB9B8E733F4}" sibTransId="{A3A71BBF-8B91-46C0-8AFF-2D428EF6A798}"/>
    <dgm:cxn modelId="{9E306C5E-BA94-4943-A26D-BC0F5949DFEA}" type="presOf" srcId="{53FA14E2-B3CA-4C03-BBF5-858F1F75A088}" destId="{F2A078F6-AA2E-4B98-BE49-783EE264FF77}" srcOrd="0" destOrd="0" presId="urn:microsoft.com/office/officeart/2005/8/layout/pyramid1"/>
    <dgm:cxn modelId="{9BEE28FC-549E-4973-AC01-99FCFFF3B673}" type="presOf" srcId="{17548AB3-17C2-41AA-B1BD-20520631DB8A}" destId="{30B358F0-0347-44FF-BC95-97D98F6603B2}" srcOrd="1" destOrd="0" presId="urn:microsoft.com/office/officeart/2005/8/layout/pyramid1"/>
    <dgm:cxn modelId="{4BBDBC3E-49C4-4656-9411-C26E29543C52}" srcId="{BD439775-275F-4BE3-9629-0B4E70C0A74A}" destId="{17548AB3-17C2-41AA-B1BD-20520631DB8A}" srcOrd="3" destOrd="0" parTransId="{35E24465-A318-448D-B83E-85F7C8565519}" sibTransId="{C3115864-B8D7-42A2-B34E-CC80D207B81B}"/>
    <dgm:cxn modelId="{437EAC30-A9C8-4CE3-B4D6-391127C0A194}" type="presOf" srcId="{BD439775-275F-4BE3-9629-0B4E70C0A74A}" destId="{52FA539E-59BC-4851-A62B-AB8A3481491D}" srcOrd="0" destOrd="0" presId="urn:microsoft.com/office/officeart/2005/8/layout/pyramid1"/>
    <dgm:cxn modelId="{E6B915AF-DD4C-466F-A923-088BAF6D9D43}" type="presOf" srcId="{433B132C-1844-4EDF-995F-915FB495342D}" destId="{8A02BC04-9BDF-4C96-8859-21026E081200}" srcOrd="0" destOrd="0" presId="urn:microsoft.com/office/officeart/2005/8/layout/pyramid1"/>
    <dgm:cxn modelId="{7536377F-2D3D-4A87-9FBA-BE5FD2554DA2}" type="presOf" srcId="{53FA14E2-B3CA-4C03-BBF5-858F1F75A088}" destId="{BB769CF0-2143-4EE5-81A0-4AA8C7D2B548}" srcOrd="1" destOrd="0" presId="urn:microsoft.com/office/officeart/2005/8/layout/pyramid1"/>
    <dgm:cxn modelId="{030ECD40-5222-4B56-A315-B46C04DE1878}" srcId="{BD439775-275F-4BE3-9629-0B4E70C0A74A}" destId="{433B132C-1844-4EDF-995F-915FB495342D}" srcOrd="1" destOrd="0" parTransId="{E5A0081A-7DE1-4603-A74A-D7BEC7A706D6}" sibTransId="{5E6E59E6-0FAA-438C-AE3D-3246B1E93C71}"/>
    <dgm:cxn modelId="{16C06D2D-9468-48CB-8AD1-F1B48DD5F703}" type="presOf" srcId="{2F2D822C-DD28-4762-A70C-81811E8C62BF}" destId="{BBAD072D-F60F-46AA-B71D-A838396888E1}" srcOrd="0" destOrd="0" presId="urn:microsoft.com/office/officeart/2005/8/layout/pyramid1"/>
    <dgm:cxn modelId="{1EFA69AD-4C16-420E-A3AF-4A71CDE9A4FF}" type="presOf" srcId="{17548AB3-17C2-41AA-B1BD-20520631DB8A}" destId="{305F8995-405C-4009-A6EE-5E8A00879654}" srcOrd="0" destOrd="0" presId="urn:microsoft.com/office/officeart/2005/8/layout/pyramid1"/>
    <dgm:cxn modelId="{20807FD1-855C-438E-8306-D72ACEF87579}" type="presOf" srcId="{433B132C-1844-4EDF-995F-915FB495342D}" destId="{AA8F3AF8-EACE-4424-A796-D56C011B668B}" srcOrd="1" destOrd="0" presId="urn:microsoft.com/office/officeart/2005/8/layout/pyramid1"/>
    <dgm:cxn modelId="{578450BE-F278-4E09-86D3-F8AA78802388}" type="presParOf" srcId="{52FA539E-59BC-4851-A62B-AB8A3481491D}" destId="{9B8A7FAF-612E-4B0F-A1B2-48FBBB791BDF}" srcOrd="0" destOrd="0" presId="urn:microsoft.com/office/officeart/2005/8/layout/pyramid1"/>
    <dgm:cxn modelId="{44AA8A79-A539-4529-993B-23AD05D1625F}" type="presParOf" srcId="{9B8A7FAF-612E-4B0F-A1B2-48FBBB791BDF}" destId="{F2A078F6-AA2E-4B98-BE49-783EE264FF77}" srcOrd="0" destOrd="0" presId="urn:microsoft.com/office/officeart/2005/8/layout/pyramid1"/>
    <dgm:cxn modelId="{221DCC89-50BD-4CD7-B2FA-782938F230A6}" type="presParOf" srcId="{9B8A7FAF-612E-4B0F-A1B2-48FBBB791BDF}" destId="{BB769CF0-2143-4EE5-81A0-4AA8C7D2B548}" srcOrd="1" destOrd="0" presId="urn:microsoft.com/office/officeart/2005/8/layout/pyramid1"/>
    <dgm:cxn modelId="{5A258D17-893F-4203-A938-AC8F4EA85A52}" type="presParOf" srcId="{52FA539E-59BC-4851-A62B-AB8A3481491D}" destId="{F5FDF3C7-186B-4665-8719-A45A9B3D7C0B}" srcOrd="1" destOrd="0" presId="urn:microsoft.com/office/officeart/2005/8/layout/pyramid1"/>
    <dgm:cxn modelId="{5A9A28F9-8C25-4C53-AA78-38DA59BC97AF}" type="presParOf" srcId="{F5FDF3C7-186B-4665-8719-A45A9B3D7C0B}" destId="{8A02BC04-9BDF-4C96-8859-21026E081200}" srcOrd="0" destOrd="0" presId="urn:microsoft.com/office/officeart/2005/8/layout/pyramid1"/>
    <dgm:cxn modelId="{09FE9B38-EB1D-4939-9D74-7E201E591839}" type="presParOf" srcId="{F5FDF3C7-186B-4665-8719-A45A9B3D7C0B}" destId="{AA8F3AF8-EACE-4424-A796-D56C011B668B}" srcOrd="1" destOrd="0" presId="urn:microsoft.com/office/officeart/2005/8/layout/pyramid1"/>
    <dgm:cxn modelId="{BE57A1C6-BD8D-4C8F-AF6E-AD97BE6ABD53}" type="presParOf" srcId="{52FA539E-59BC-4851-A62B-AB8A3481491D}" destId="{86110CB5-8822-4B37-9B6C-661F5A346142}" srcOrd="2" destOrd="0" presId="urn:microsoft.com/office/officeart/2005/8/layout/pyramid1"/>
    <dgm:cxn modelId="{4B665D42-FFCA-42BC-8CB4-E37F5B269CF8}" type="presParOf" srcId="{86110CB5-8822-4B37-9B6C-661F5A346142}" destId="{BBAD072D-F60F-46AA-B71D-A838396888E1}" srcOrd="0" destOrd="0" presId="urn:microsoft.com/office/officeart/2005/8/layout/pyramid1"/>
    <dgm:cxn modelId="{7ADB31A5-BCD6-4FA4-91CB-C868720C29C0}" type="presParOf" srcId="{86110CB5-8822-4B37-9B6C-661F5A346142}" destId="{5B860DA5-77FC-498D-AE0C-E5B28CFA94FE}" srcOrd="1" destOrd="0" presId="urn:microsoft.com/office/officeart/2005/8/layout/pyramid1"/>
    <dgm:cxn modelId="{D48621E5-E70E-4C54-A16F-AF0AFE9D9360}" type="presParOf" srcId="{52FA539E-59BC-4851-A62B-AB8A3481491D}" destId="{CE4A5049-F0C1-4932-B87D-CA49425B1F81}" srcOrd="3" destOrd="0" presId="urn:microsoft.com/office/officeart/2005/8/layout/pyramid1"/>
    <dgm:cxn modelId="{1F716809-6ACA-4968-9B66-8C3B54EECEA6}" type="presParOf" srcId="{CE4A5049-F0C1-4932-B87D-CA49425B1F81}" destId="{305F8995-405C-4009-A6EE-5E8A00879654}" srcOrd="0" destOrd="0" presId="urn:microsoft.com/office/officeart/2005/8/layout/pyramid1"/>
    <dgm:cxn modelId="{B10C495C-E07C-458F-B726-743A72C00411}" type="presParOf" srcId="{CE4A5049-F0C1-4932-B87D-CA49425B1F81}" destId="{30B358F0-0347-44FF-BC95-97D98F6603B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B31D8-F7B7-42B4-BF83-D1354F1B6978}">
      <dsp:nvSpPr>
        <dsp:cNvPr id="0" name=""/>
        <dsp:cNvSpPr/>
      </dsp:nvSpPr>
      <dsp:spPr>
        <a:xfrm>
          <a:off x="0" y="0"/>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Information Science</a:t>
          </a:r>
          <a:endParaRPr lang="en-US" sz="2800" kern="1200" dirty="0"/>
        </a:p>
      </dsp:txBody>
      <dsp:txXfrm>
        <a:off x="47088" y="47088"/>
        <a:ext cx="2113465" cy="1513525"/>
      </dsp:txXfrm>
    </dsp:sp>
    <dsp:sp modelId="{BF09EB07-9ABD-4E27-A928-E8103332036B}">
      <dsp:nvSpPr>
        <dsp:cNvPr id="0" name=""/>
        <dsp:cNvSpPr/>
      </dsp:nvSpPr>
      <dsp:spPr>
        <a:xfrm>
          <a:off x="1079" y="1649631"/>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Computer Science</a:t>
          </a:r>
          <a:endParaRPr lang="en-US" sz="2800" kern="1200" dirty="0"/>
        </a:p>
      </dsp:txBody>
      <dsp:txXfrm>
        <a:off x="48167" y="1696719"/>
        <a:ext cx="2113465" cy="1513525"/>
      </dsp:txXfrm>
    </dsp:sp>
    <dsp:sp modelId="{791084EA-52CF-47DB-829E-2C696E7351A6}">
      <dsp:nvSpPr>
        <dsp:cNvPr id="0" name=""/>
        <dsp:cNvSpPr/>
      </dsp:nvSpPr>
      <dsp:spPr>
        <a:xfrm>
          <a:off x="1079" y="3297877"/>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Electrical Engineering</a:t>
          </a:r>
          <a:endParaRPr lang="en-US" sz="2800" kern="1200" dirty="0"/>
        </a:p>
      </dsp:txBody>
      <dsp:txXfrm>
        <a:off x="48167" y="3344965"/>
        <a:ext cx="2113465" cy="1513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F066A-947B-1A47-ACDC-49C6F590F455}">
      <dsp:nvSpPr>
        <dsp:cNvPr id="0" name=""/>
        <dsp:cNvSpPr/>
      </dsp:nvSpPr>
      <dsp:spPr>
        <a:xfrm>
          <a:off x="2943448" y="1529"/>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Time</a:t>
          </a:r>
          <a:endParaRPr lang="en-US" sz="5000" kern="1200" dirty="0"/>
        </a:p>
      </dsp:txBody>
      <dsp:txXfrm>
        <a:off x="2977756" y="35837"/>
        <a:ext cx="2274087" cy="1102735"/>
      </dsp:txXfrm>
    </dsp:sp>
    <dsp:sp modelId="{F5EE1017-8B85-F14D-8F1E-C89CCBE6C750}">
      <dsp:nvSpPr>
        <dsp:cNvPr id="0" name=""/>
        <dsp:cNvSpPr/>
      </dsp:nvSpPr>
      <dsp:spPr>
        <a:xfrm rot="3565362">
          <a:off x="5288953" y="2058755"/>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411945" y="2140750"/>
        <a:ext cx="1012836" cy="245983"/>
      </dsp:txXfrm>
    </dsp:sp>
    <dsp:sp modelId="{FF576664-EDFB-BA49-83C9-0066C4FF72AD}">
      <dsp:nvSpPr>
        <dsp:cNvPr id="0" name=""/>
        <dsp:cNvSpPr/>
      </dsp:nvSpPr>
      <dsp:spPr>
        <a:xfrm>
          <a:off x="4924657" y="3354603"/>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Quality</a:t>
          </a:r>
          <a:endParaRPr lang="en-US" sz="5000" kern="1200" dirty="0"/>
        </a:p>
      </dsp:txBody>
      <dsp:txXfrm>
        <a:off x="4958965" y="3388911"/>
        <a:ext cx="2274087" cy="1102735"/>
      </dsp:txXfrm>
    </dsp:sp>
    <dsp:sp modelId="{50AAB907-5EE8-2745-9813-727A0539C0C7}">
      <dsp:nvSpPr>
        <dsp:cNvPr id="0" name=""/>
        <dsp:cNvSpPr/>
      </dsp:nvSpPr>
      <dsp:spPr>
        <a:xfrm rot="10801336">
          <a:off x="3508484" y="3734532"/>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631476" y="3816527"/>
        <a:ext cx="1012836" cy="245983"/>
      </dsp:txXfrm>
    </dsp:sp>
    <dsp:sp modelId="{3551CE52-95DF-734D-86A5-E19943434109}">
      <dsp:nvSpPr>
        <dsp:cNvPr id="0" name=""/>
        <dsp:cNvSpPr/>
      </dsp:nvSpPr>
      <dsp:spPr>
        <a:xfrm>
          <a:off x="1008428" y="3353082"/>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Money</a:t>
          </a:r>
          <a:endParaRPr lang="en-US" sz="5000" kern="1200" dirty="0"/>
        </a:p>
      </dsp:txBody>
      <dsp:txXfrm>
        <a:off x="1042736" y="3387390"/>
        <a:ext cx="2274087" cy="1102735"/>
      </dsp:txXfrm>
    </dsp:sp>
    <dsp:sp modelId="{8D654164-D0D6-B947-8C2C-2730E9A4AEAF}">
      <dsp:nvSpPr>
        <dsp:cNvPr id="0" name=""/>
        <dsp:cNvSpPr/>
      </dsp:nvSpPr>
      <dsp:spPr>
        <a:xfrm rot="18000000">
          <a:off x="1819233" y="2057994"/>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942225" y="2139989"/>
        <a:ext cx="1012836" cy="2459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7F9C-6E6D-9D4C-9578-17C0527B4F2C}">
      <dsp:nvSpPr>
        <dsp:cNvPr id="0" name=""/>
        <dsp:cNvSpPr/>
      </dsp:nvSpPr>
      <dsp:spPr>
        <a:xfrm rot="5400000">
          <a:off x="-245635" y="2460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Algorithms</a:t>
          </a:r>
          <a:endParaRPr lang="en-US" sz="1900" kern="1200" dirty="0">
            <a:solidFill>
              <a:srgbClr val="FFFF00"/>
            </a:solidFill>
          </a:endParaRPr>
        </a:p>
      </dsp:txBody>
      <dsp:txXfrm rot="-5400000">
        <a:off x="1" y="573596"/>
        <a:ext cx="1146297" cy="491270"/>
      </dsp:txXfrm>
    </dsp:sp>
    <dsp:sp modelId="{ABB9E117-49C9-A04D-96FA-6D71D574829B}">
      <dsp:nvSpPr>
        <dsp:cNvPr id="0" name=""/>
        <dsp:cNvSpPr/>
      </dsp:nvSpPr>
      <dsp:spPr>
        <a:xfrm rot="5400000">
          <a:off x="3424862" y="-227811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Machine Learning, Statistical Methods</a:t>
          </a:r>
          <a:endParaRPr lang="en-US" sz="2600" kern="1200" dirty="0"/>
        </a:p>
        <a:p>
          <a:pPr marL="228600" lvl="1" indent="-228600" algn="l" defTabSz="1155700">
            <a:lnSpc>
              <a:spcPct val="90000"/>
            </a:lnSpc>
            <a:spcBef>
              <a:spcPct val="0"/>
            </a:spcBef>
            <a:spcAft>
              <a:spcPct val="15000"/>
            </a:spcAft>
            <a:buChar char="••"/>
          </a:pPr>
          <a:r>
            <a:rPr lang="en-US" sz="2600" kern="1200" dirty="0" smtClean="0"/>
            <a:t>Prediction, Business Intelligence</a:t>
          </a:r>
          <a:endParaRPr lang="en-US" sz="2600" kern="1200" dirty="0"/>
        </a:p>
      </dsp:txBody>
      <dsp:txXfrm rot="-5400000">
        <a:off x="1146297" y="52409"/>
        <a:ext cx="5569588" cy="960496"/>
      </dsp:txXfrm>
    </dsp:sp>
    <dsp:sp modelId="{9AD9AF47-EA02-7849-9A76-BE37905F87F0}">
      <dsp:nvSpPr>
        <dsp:cNvPr id="0" name=""/>
        <dsp:cNvSpPr/>
      </dsp:nvSpPr>
      <dsp:spPr>
        <a:xfrm rot="5400000">
          <a:off x="-245635" y="168983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Machines</a:t>
          </a:r>
          <a:endParaRPr lang="en-US" sz="1900" kern="1200" dirty="0">
            <a:solidFill>
              <a:srgbClr val="FFFF00"/>
            </a:solidFill>
          </a:endParaRPr>
        </a:p>
      </dsp:txBody>
      <dsp:txXfrm rot="-5400000">
        <a:off x="1" y="2017346"/>
        <a:ext cx="1146297" cy="491270"/>
      </dsp:txXfrm>
    </dsp:sp>
    <dsp:sp modelId="{D3A665E2-C6FF-2441-8763-6E8133B06172}">
      <dsp:nvSpPr>
        <dsp:cNvPr id="0" name=""/>
        <dsp:cNvSpPr/>
      </dsp:nvSpPr>
      <dsp:spPr>
        <a:xfrm rot="5400000">
          <a:off x="3424862" y="-83436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Clusters and Clouds</a:t>
          </a:r>
          <a:endParaRPr lang="en-US" sz="2600" kern="1200" dirty="0"/>
        </a:p>
        <a:p>
          <a:pPr marL="228600" lvl="1" indent="-228600" algn="l" defTabSz="1155700">
            <a:lnSpc>
              <a:spcPct val="90000"/>
            </a:lnSpc>
            <a:spcBef>
              <a:spcPct val="0"/>
            </a:spcBef>
            <a:spcAft>
              <a:spcPct val="15000"/>
            </a:spcAft>
            <a:buChar char="••"/>
          </a:pPr>
          <a:r>
            <a:rPr lang="en-US" sz="2600" kern="1200" dirty="0" smtClean="0"/>
            <a:t>Warehouse Scale Computing</a:t>
          </a:r>
          <a:endParaRPr lang="en-US" sz="2600" kern="1200" dirty="0"/>
        </a:p>
      </dsp:txBody>
      <dsp:txXfrm rot="-5400000">
        <a:off x="1146297" y="1496159"/>
        <a:ext cx="5569588" cy="960496"/>
      </dsp:txXfrm>
    </dsp:sp>
    <dsp:sp modelId="{510F1842-9AF3-2545-B545-E4F314A63974}">
      <dsp:nvSpPr>
        <dsp:cNvPr id="0" name=""/>
        <dsp:cNvSpPr/>
      </dsp:nvSpPr>
      <dsp:spPr>
        <a:xfrm rot="5400000">
          <a:off x="-245635" y="31335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People</a:t>
          </a:r>
          <a:endParaRPr lang="en-US" sz="1900" kern="1200" dirty="0">
            <a:solidFill>
              <a:srgbClr val="FFFF00"/>
            </a:solidFill>
          </a:endParaRPr>
        </a:p>
      </dsp:txBody>
      <dsp:txXfrm rot="-5400000">
        <a:off x="1" y="3461096"/>
        <a:ext cx="1146297" cy="491270"/>
      </dsp:txXfrm>
    </dsp:sp>
    <dsp:sp modelId="{8DDEC009-2146-DD45-B685-BA0095A63F71}">
      <dsp:nvSpPr>
        <dsp:cNvPr id="0" name=""/>
        <dsp:cNvSpPr/>
      </dsp:nvSpPr>
      <dsp:spPr>
        <a:xfrm rot="5400000">
          <a:off x="3424862" y="609382"/>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Crowdsourcing, Human Computation</a:t>
          </a:r>
          <a:endParaRPr lang="en-US" sz="2600" kern="1200" dirty="0"/>
        </a:p>
        <a:p>
          <a:pPr marL="228600" lvl="1" indent="-228600" algn="l" defTabSz="1155700">
            <a:lnSpc>
              <a:spcPct val="90000"/>
            </a:lnSpc>
            <a:spcBef>
              <a:spcPct val="0"/>
            </a:spcBef>
            <a:spcAft>
              <a:spcPct val="15000"/>
            </a:spcAft>
            <a:buChar char="••"/>
          </a:pPr>
          <a:r>
            <a:rPr lang="en-US" sz="2600" kern="1200" dirty="0" smtClean="0"/>
            <a:t>Data Scientists, Analysts</a:t>
          </a:r>
          <a:endParaRPr lang="en-US" sz="2600" kern="1200" dirty="0"/>
        </a:p>
      </dsp:txBody>
      <dsp:txXfrm rot="-5400000">
        <a:off x="1146297" y="2939909"/>
        <a:ext cx="5569588" cy="960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078F6-AA2E-4B98-BE49-783EE264FF77}">
      <dsp:nvSpPr>
        <dsp:cNvPr id="0" name=""/>
        <dsp:cNvSpPr/>
      </dsp:nvSpPr>
      <dsp:spPr>
        <a:xfrm>
          <a:off x="3119437" y="0"/>
          <a:ext cx="207962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Transformational Knowledge</a:t>
          </a:r>
          <a:endParaRPr lang="en-US" sz="2000" b="1" kern="1200" dirty="0">
            <a:solidFill>
              <a:schemeClr val="bg1"/>
            </a:solidFill>
          </a:endParaRPr>
        </a:p>
      </dsp:txBody>
      <dsp:txXfrm>
        <a:off x="3119437" y="0"/>
        <a:ext cx="2079625" cy="1116806"/>
      </dsp:txXfrm>
    </dsp:sp>
    <dsp:sp modelId="{8A02BC04-9BDF-4C96-8859-21026E081200}">
      <dsp:nvSpPr>
        <dsp:cNvPr id="0" name=""/>
        <dsp:cNvSpPr/>
      </dsp:nvSpPr>
      <dsp:spPr>
        <a:xfrm>
          <a:off x="2079625" y="1116806"/>
          <a:ext cx="415925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endParaRPr lang="en-US" sz="2000" b="1" kern="1200" dirty="0">
            <a:solidFill>
              <a:schemeClr val="bg1"/>
            </a:solidFill>
          </a:endParaRPr>
        </a:p>
      </dsp:txBody>
      <dsp:txXfrm>
        <a:off x="2807493" y="1116806"/>
        <a:ext cx="2703512" cy="1116806"/>
      </dsp:txXfrm>
    </dsp:sp>
    <dsp:sp modelId="{BBAD072D-F60F-46AA-B71D-A838396888E1}">
      <dsp:nvSpPr>
        <dsp:cNvPr id="0" name=""/>
        <dsp:cNvSpPr/>
      </dsp:nvSpPr>
      <dsp:spPr>
        <a:xfrm>
          <a:off x="1039812" y="2233612"/>
          <a:ext cx="623887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endParaRPr lang="en-US" sz="1800" b="1" kern="1200" dirty="0">
            <a:solidFill>
              <a:schemeClr val="bg1"/>
            </a:solidFill>
          </a:endParaRPr>
        </a:p>
      </dsp:txBody>
      <dsp:txXfrm>
        <a:off x="2131615" y="2233612"/>
        <a:ext cx="4055268" cy="1116806"/>
      </dsp:txXfrm>
    </dsp:sp>
    <dsp:sp modelId="{305F8995-405C-4009-A6EE-5E8A00879654}">
      <dsp:nvSpPr>
        <dsp:cNvPr id="0" name=""/>
        <dsp:cNvSpPr/>
      </dsp:nvSpPr>
      <dsp:spPr>
        <a:xfrm>
          <a:off x="0" y="3350418"/>
          <a:ext cx="831850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Secure Federated Data Infrastructure</a:t>
          </a:r>
          <a:endParaRPr lang="en-US" sz="1800" b="1" kern="1200" dirty="0" smtClean="0">
            <a:solidFill>
              <a:schemeClr val="bg1"/>
            </a:solidFill>
          </a:endParaRPr>
        </a:p>
        <a:p>
          <a:pPr lvl="0" algn="ctr" defTabSz="889000">
            <a:lnSpc>
              <a:spcPct val="100000"/>
            </a:lnSpc>
            <a:spcBef>
              <a:spcPct val="0"/>
            </a:spcBef>
            <a:spcAft>
              <a:spcPts val="0"/>
            </a:spcAft>
          </a:pPr>
          <a:r>
            <a:rPr lang="en-US" sz="1800" kern="1200" dirty="0" smtClean="0">
              <a:solidFill>
                <a:schemeClr val="bg1"/>
              </a:solidFill>
            </a:rPr>
            <a:t>Federated administrative data, Linkable survey microdata</a:t>
          </a:r>
        </a:p>
        <a:p>
          <a:pPr lvl="0" algn="ctr" defTabSz="889000">
            <a:lnSpc>
              <a:spcPct val="100000"/>
            </a:lnSpc>
            <a:spcBef>
              <a:spcPct val="0"/>
            </a:spcBef>
            <a:spcAft>
              <a:spcPts val="0"/>
            </a:spcAft>
          </a:pPr>
          <a:r>
            <a:rPr lang="en-US" sz="1800" kern="1200" dirty="0" smtClean="0">
              <a:solidFill>
                <a:schemeClr val="bg1"/>
              </a:solidFill>
            </a:rPr>
            <a:t>Other (Blog, Private company data, etc.)</a:t>
          </a:r>
          <a:endParaRPr lang="en-US" sz="2400" b="1" kern="1200" dirty="0" smtClean="0">
            <a:solidFill>
              <a:schemeClr val="bg1"/>
            </a:solidFill>
          </a:endParaRPr>
        </a:p>
      </dsp:txBody>
      <dsp:txXfrm>
        <a:off x="1455737" y="3350418"/>
        <a:ext cx="5407025" cy="11168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8B02B4-7617-465B-B3F2-83E04626AACA}" type="datetimeFigureOut">
              <a:rPr lang="en-US" smtClean="0"/>
              <a:t>2/10/2015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D66624-8E1A-46DE-8155-59C5654B78BF}" type="slidenum">
              <a:rPr lang="en-US" smtClean="0"/>
              <a:t>‹#›</a:t>
            </a:fld>
            <a:endParaRPr lang="en-US"/>
          </a:p>
        </p:txBody>
      </p:sp>
    </p:spTree>
    <p:extLst>
      <p:ext uri="{BB962C8B-B14F-4D97-AF65-F5344CB8AC3E}">
        <p14:creationId xmlns:p14="http://schemas.microsoft.com/office/powerpoint/2010/main" val="395929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a:t>
            </a:fld>
            <a:endParaRPr lang="en-US"/>
          </a:p>
        </p:txBody>
      </p:sp>
    </p:spTree>
    <p:extLst>
      <p:ext uri="{BB962C8B-B14F-4D97-AF65-F5344CB8AC3E}">
        <p14:creationId xmlns:p14="http://schemas.microsoft.com/office/powerpoint/2010/main" val="210516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Research is and should be held to a higher ethical standard.</a:t>
            </a:r>
          </a:p>
          <a:p>
            <a:pPr defTabSz="934974">
              <a:defRPr/>
            </a:pPr>
            <a:r>
              <a:rPr lang="en-US" dirty="0"/>
              <a:t>It also requires more accurate results than is acceptable when recommending books.  </a:t>
            </a:r>
          </a:p>
          <a:p>
            <a:pPr defTabSz="934974">
              <a:defRPr/>
            </a:pPr>
            <a:endParaRPr lang="en-US" dirty="0"/>
          </a:p>
          <a:p>
            <a:pPr defTabSz="934974">
              <a:defRPr/>
            </a:pPr>
            <a:r>
              <a:rPr lang="en-US" dirty="0"/>
              <a:t>So far, challenges associated with maintaining privacy and confidentiality, data access, </a:t>
            </a:r>
            <a:r>
              <a:rPr lang="en-US" dirty="0" smtClean="0"/>
              <a:t>integration</a:t>
            </a:r>
            <a:r>
              <a:rPr lang="en-US" dirty="0"/>
              <a:t>, </a:t>
            </a:r>
            <a:r>
              <a:rPr lang="en-US" dirty="0" smtClean="0"/>
              <a:t>and </a:t>
            </a:r>
            <a:r>
              <a:rPr lang="en-US" dirty="0"/>
              <a:t>management and error management have constrained the use of person-level data in these areas of research, leaving rich databases largely untapped.</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32</a:t>
            </a:fld>
            <a:endParaRPr lang="en-US"/>
          </a:p>
        </p:txBody>
      </p:sp>
    </p:spTree>
    <p:extLst>
      <p:ext uri="{BB962C8B-B14F-4D97-AF65-F5344CB8AC3E}">
        <p14:creationId xmlns:p14="http://schemas.microsoft.com/office/powerpoint/2010/main" val="2683591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4974">
              <a:defRPr/>
            </a:pPr>
            <a:r>
              <a:rPr lang="en-US" dirty="0"/>
              <a:t>Social scientists have long drawn on data collections from governments and elsewhere to track demographic trends such as inflation and employment rates.  However, now in the digital era, our daily activities from birth until death leave digital crumbs all over cyberspace, </a:t>
            </a:r>
          </a:p>
          <a:p>
            <a:pPr defTabSz="934974">
              <a:defRPr/>
            </a:pPr>
            <a:endParaRPr lang="en-US" dirty="0"/>
          </a:p>
          <a:p>
            <a:r>
              <a:rPr lang="en-US" dirty="0"/>
              <a:t>Collectively, these digital traces—across a group, town, county, state, or nation—form a population’s </a:t>
            </a:r>
            <a:r>
              <a:rPr lang="en-US" b="1" i="1" dirty="0"/>
              <a:t>social genome</a:t>
            </a:r>
            <a:r>
              <a:rPr lang="en-US" dirty="0"/>
              <a:t>, the collective footprints of our society.</a:t>
            </a:r>
          </a:p>
          <a:p>
            <a:endParaRPr lang="en-US" dirty="0"/>
          </a:p>
          <a:p>
            <a:pPr defTabSz="934974">
              <a:defRPr/>
            </a:pPr>
            <a:r>
              <a:rPr lang="en-US" dirty="0"/>
              <a:t>and we have the technology to gather and analyze these crumbs to obtain crucial insights into the most challenging problems in society such as healthcare, economics, and education.</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40AD1727-867F-4811-92B6-2AFB04E1D89D}" type="slidenum">
              <a:rPr lang="en-US" altLang="en-US" sz="1200"/>
              <a:pPr eaLnBrk="1" hangingPunct="1"/>
              <a:t>33</a:t>
            </a:fld>
            <a:endParaRPr lang="en-US" altLang="en-US" sz="1200"/>
          </a:p>
        </p:txBody>
      </p:sp>
    </p:spTree>
    <p:extLst>
      <p:ext uri="{BB962C8B-B14F-4D97-AF65-F5344CB8AC3E}">
        <p14:creationId xmlns:p14="http://schemas.microsoft.com/office/powerpoint/2010/main" val="1930319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Social </a:t>
            </a:r>
            <a:r>
              <a:rPr lang="en-US" dirty="0"/>
              <a:t>genome data can tell us about how people live, work, respond to change, and make decisions, and most importantly </a:t>
            </a:r>
            <a:r>
              <a:rPr lang="en-US" b="1" dirty="0"/>
              <a:t>the collective impact of these individual decisions</a:t>
            </a:r>
            <a:r>
              <a:rPr lang="en-US" dirty="0"/>
              <a:t>. Such insights help us understand the root causes of social and public health problems, predict the downstream effects of different policy options, and allocate our collective resources for the greatest impact.</a:t>
            </a:r>
          </a:p>
          <a:p>
            <a:endParaRPr lang="en-US" b="1" dirty="0"/>
          </a:p>
          <a:p>
            <a:r>
              <a:rPr lang="en-US" dirty="0"/>
              <a:t>Just as bioinformatics has revolutionized biological research, population informatics could catalyze significant advances in our understanding of trends in society, health, and human behavior.  </a:t>
            </a:r>
          </a:p>
          <a:p>
            <a:endParaRPr lang="en-US" dirty="0"/>
          </a:p>
          <a:p>
            <a:pPr defTabSz="934974">
              <a:defRPr/>
            </a:pPr>
            <a:r>
              <a:rPr lang="en-US" dirty="0"/>
              <a:t>Never before in history have we had more data to use for population research, however, privacy and confidentiality protection is critical to the success of population informatics research.</a:t>
            </a:r>
          </a:p>
          <a:p>
            <a:endParaRPr lang="en-US" b="1" dirty="0"/>
          </a:p>
          <a:p>
            <a:r>
              <a:rPr lang="en-US" b="1" dirty="0"/>
              <a:t>--------------------</a:t>
            </a:r>
          </a:p>
          <a:p>
            <a:r>
              <a:rPr lang="en-US" b="1" dirty="0"/>
              <a:t>Population informatics</a:t>
            </a:r>
            <a:r>
              <a:rPr lang="en-US" dirty="0"/>
              <a:t> is the burgeoning field at the intersection of social sciences, health sciences, computer science, and statistics that applies quantitative methods and computational tools to answer questions about human populations.</a:t>
            </a:r>
          </a:p>
          <a:p>
            <a:r>
              <a:rPr lang="en-US" dirty="0"/>
              <a:t> </a:t>
            </a:r>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34</a:t>
            </a:fld>
            <a:endParaRPr lang="en-US"/>
          </a:p>
        </p:txBody>
      </p:sp>
    </p:spTree>
    <p:extLst>
      <p:ext uri="{BB962C8B-B14F-4D97-AF65-F5344CB8AC3E}">
        <p14:creationId xmlns:p14="http://schemas.microsoft.com/office/powerpoint/2010/main" val="388106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spcBef>
                <a:spcPct val="30000"/>
              </a:spcBef>
              <a:defRPr sz="1200">
                <a:solidFill>
                  <a:schemeClr val="tx1"/>
                </a:solidFill>
                <a:latin typeface="Calibri" panose="020F0502020204030204" pitchFamily="34" charset="0"/>
              </a:defRPr>
            </a:lvl1pPr>
            <a:lvl2pPr marL="742950" indent="-285750" defTabSz="908050">
              <a:spcBef>
                <a:spcPct val="30000"/>
              </a:spcBef>
              <a:defRPr sz="1200">
                <a:solidFill>
                  <a:schemeClr val="tx1"/>
                </a:solidFill>
                <a:latin typeface="Calibri" panose="020F0502020204030204" pitchFamily="34" charset="0"/>
              </a:defRPr>
            </a:lvl2pPr>
            <a:lvl3pPr marL="1143000" indent="-228600" defTabSz="908050">
              <a:spcBef>
                <a:spcPct val="30000"/>
              </a:spcBef>
              <a:defRPr sz="1200">
                <a:solidFill>
                  <a:schemeClr val="tx1"/>
                </a:solidFill>
                <a:latin typeface="Calibri" panose="020F0502020204030204" pitchFamily="34" charset="0"/>
              </a:defRPr>
            </a:lvl3pPr>
            <a:lvl4pPr marL="1600200" indent="-228600" defTabSz="908050">
              <a:spcBef>
                <a:spcPct val="30000"/>
              </a:spcBef>
              <a:defRPr sz="1200">
                <a:solidFill>
                  <a:schemeClr val="tx1"/>
                </a:solidFill>
                <a:latin typeface="Calibri" panose="020F0502020204030204" pitchFamily="34" charset="0"/>
              </a:defRPr>
            </a:lvl4pPr>
            <a:lvl5pPr marL="2057400" indent="-228600" defTabSz="908050">
              <a:spcBef>
                <a:spcPct val="30000"/>
              </a:spcBef>
              <a:defRPr sz="1200">
                <a:solidFill>
                  <a:schemeClr val="tx1"/>
                </a:solidFill>
                <a:latin typeface="Calibri" panose="020F0502020204030204" pitchFamily="34" charset="0"/>
              </a:defRPr>
            </a:lvl5pPr>
            <a:lvl6pPr marL="2514600" indent="-228600" defTabSz="90805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805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805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80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CCD7DB-AC76-4361-8B22-6939F5729BD5}" type="slidenum">
              <a:rPr lang="en-US" altLang="en-US"/>
              <a:pPr>
                <a:spcBef>
                  <a:spcPct val="0"/>
                </a:spcBef>
              </a:pPr>
              <a:t>35</a:t>
            </a:fld>
            <a:endParaRPr lang="en-US" altLang="en-US"/>
          </a:p>
        </p:txBody>
      </p:sp>
    </p:spTree>
    <p:extLst>
      <p:ext uri="{BB962C8B-B14F-4D97-AF65-F5344CB8AC3E}">
        <p14:creationId xmlns:p14="http://schemas.microsoft.com/office/powerpoint/2010/main" val="3756578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a:t>
            </a:r>
            <a:r>
              <a:rPr lang="en-US" baseline="0" dirty="0" smtClean="0"/>
              <a:t> health informatics=population informatics</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39</a:t>
            </a:fld>
            <a:endParaRPr lang="en-US"/>
          </a:p>
        </p:txBody>
      </p:sp>
    </p:spTree>
    <p:extLst>
      <p:ext uri="{BB962C8B-B14F-4D97-AF65-F5344CB8AC3E}">
        <p14:creationId xmlns:p14="http://schemas.microsoft.com/office/powerpoint/2010/main" val="191502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vision entails the creation of several region-based facilities, The Social Genome Data Library, that will </a:t>
            </a:r>
            <a:r>
              <a:rPr lang="en-US" dirty="0" smtClean="0"/>
              <a:t>conduct </a:t>
            </a:r>
            <a:r>
              <a:rPr lang="en-US" dirty="0"/>
              <a:t>population informatics the safe way.</a:t>
            </a:r>
          </a:p>
          <a:p>
            <a:pPr defTabSz="934974">
              <a:defRPr/>
            </a:pPr>
            <a:r>
              <a:rPr lang="en-US" dirty="0"/>
              <a:t>It will provide researchers with a safe and secure platform, with opt out mechanisms,</a:t>
            </a:r>
            <a:endParaRPr lang="en-US" dirty="0" smtClean="0"/>
          </a:p>
          <a:p>
            <a:r>
              <a:rPr lang="en-US" dirty="0"/>
              <a:t>where they can develop, integrate, manage and pursue fundamental questions on our social well being</a:t>
            </a:r>
          </a:p>
        </p:txBody>
      </p:sp>
      <p:sp>
        <p:nvSpPr>
          <p:cNvPr id="4" name="Slide Number Placeholder 3"/>
          <p:cNvSpPr>
            <a:spLocks noGrp="1"/>
          </p:cNvSpPr>
          <p:nvPr>
            <p:ph type="sldNum" sz="quarter" idx="10"/>
          </p:nvPr>
        </p:nvSpPr>
        <p:spPr/>
        <p:txBody>
          <a:bodyPr/>
          <a:lstStyle/>
          <a:p>
            <a:fld id="{62D66624-8E1A-46DE-8155-59C5654B78BF}" type="slidenum">
              <a:rPr lang="en-US" smtClean="0"/>
              <a:t>41</a:t>
            </a:fld>
            <a:endParaRPr lang="en-US"/>
          </a:p>
        </p:txBody>
      </p:sp>
    </p:spTree>
    <p:extLst>
      <p:ext uri="{BB962C8B-B14F-4D97-AF65-F5344CB8AC3E}">
        <p14:creationId xmlns:p14="http://schemas.microsoft.com/office/powerpoint/2010/main" val="1305087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179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9D95D63-6C00-475C-8608-3EBE111D1F5B}" type="datetime1">
              <a:rPr kumimoji="0" lang="ko-KR" altLang="en-US" sz="1300"/>
              <a:pPr/>
              <a:t>2015-02-10</a:t>
            </a:fld>
            <a:endParaRPr kumimoji="0" lang="en-US" altLang="ko-KR" sz="1300"/>
          </a:p>
        </p:txBody>
      </p:sp>
      <p:sp>
        <p:nvSpPr>
          <p:cNvPr id="16179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71E6929C-885B-47A1-A79B-C4A34942C0F4}" type="slidenum">
              <a:rPr kumimoji="0" lang="ko-KR" altLang="en-US" sz="1300"/>
              <a:pPr/>
              <a:t>45</a:t>
            </a:fld>
            <a:endParaRPr kumimoji="0" lang="en-US" altLang="ko-KR" sz="1300"/>
          </a:p>
        </p:txBody>
      </p:sp>
    </p:spTree>
    <p:extLst>
      <p:ext uri="{BB962C8B-B14F-4D97-AF65-F5344CB8AC3E}">
        <p14:creationId xmlns:p14="http://schemas.microsoft.com/office/powerpoint/2010/main" val="208599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access to LOTS of data, often</a:t>
            </a:r>
            <a:r>
              <a:rPr lang="en-US" baseline="0" dirty="0" smtClean="0"/>
              <a:t> times include PII to prep</a:t>
            </a:r>
          </a:p>
          <a:p>
            <a:r>
              <a:rPr lang="en-US" baseline="0" dirty="0" smtClean="0"/>
              <a:t>High risk to privacy</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46</a:t>
            </a:fld>
            <a:endParaRPr lang="en-US"/>
          </a:p>
        </p:txBody>
      </p:sp>
    </p:spTree>
    <p:extLst>
      <p:ext uri="{BB962C8B-B14F-4D97-AF65-F5344CB8AC3E}">
        <p14:creationId xmlns:p14="http://schemas.microsoft.com/office/powerpoint/2010/main" val="880735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2015-02-10</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48</a:t>
            </a:fld>
            <a:endParaRPr kumimoji="0" lang="en-US" altLang="ko-KR" sz="1200"/>
          </a:p>
        </p:txBody>
      </p:sp>
    </p:spTree>
    <p:extLst>
      <p:ext uri="{BB962C8B-B14F-4D97-AF65-F5344CB8AC3E}">
        <p14:creationId xmlns:p14="http://schemas.microsoft.com/office/powerpoint/2010/main" val="2067082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2015-02-10</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49</a:t>
            </a:fld>
            <a:endParaRPr kumimoji="0" lang="en-US" altLang="ko-KR" sz="1200"/>
          </a:p>
        </p:txBody>
      </p:sp>
    </p:spTree>
    <p:extLst>
      <p:ext uri="{BB962C8B-B14F-4D97-AF65-F5344CB8AC3E}">
        <p14:creationId xmlns:p14="http://schemas.microsoft.com/office/powerpoint/2010/main" val="281490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6</a:t>
            </a:fld>
            <a:endParaRPr lang="en-US"/>
          </a:p>
        </p:txBody>
      </p:sp>
    </p:spTree>
    <p:extLst>
      <p:ext uri="{BB962C8B-B14F-4D97-AF65-F5344CB8AC3E}">
        <p14:creationId xmlns:p14="http://schemas.microsoft.com/office/powerpoint/2010/main" val="127020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2015-02-10</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50</a:t>
            </a:fld>
            <a:endParaRPr kumimoji="0" lang="en-US" altLang="ko-KR" sz="1200"/>
          </a:p>
        </p:txBody>
      </p:sp>
    </p:spTree>
    <p:extLst>
      <p:ext uri="{BB962C8B-B14F-4D97-AF65-F5344CB8AC3E}">
        <p14:creationId xmlns:p14="http://schemas.microsoft.com/office/powerpoint/2010/main" val="118307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52</a:t>
            </a:fld>
            <a:endParaRPr lang="en-US"/>
          </a:p>
        </p:txBody>
      </p:sp>
    </p:spTree>
    <p:extLst>
      <p:ext uri="{BB962C8B-B14F-4D97-AF65-F5344CB8AC3E}">
        <p14:creationId xmlns:p14="http://schemas.microsoft.com/office/powerpoint/2010/main" val="4058660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53</a:t>
            </a:fld>
            <a:endParaRPr lang="en-US"/>
          </a:p>
        </p:txBody>
      </p:sp>
    </p:spTree>
    <p:extLst>
      <p:ext uri="{BB962C8B-B14F-4D97-AF65-F5344CB8AC3E}">
        <p14:creationId xmlns:p14="http://schemas.microsoft.com/office/powerpoint/2010/main" val="4058660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57</a:t>
            </a:fld>
            <a:endParaRPr lang="en-US"/>
          </a:p>
        </p:txBody>
      </p:sp>
    </p:spTree>
    <p:extLst>
      <p:ext uri="{BB962C8B-B14F-4D97-AF65-F5344CB8AC3E}">
        <p14:creationId xmlns:p14="http://schemas.microsoft.com/office/powerpoint/2010/main" val="358085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information accountability is effective</a:t>
            </a:r>
            <a:r>
              <a:rPr lang="en-US" baseline="0" dirty="0" smtClean="0"/>
              <a:t> in privacy protection!</a:t>
            </a:r>
          </a:p>
          <a:p>
            <a:r>
              <a:rPr lang="en-US" dirty="0" smtClean="0"/>
              <a:t/>
            </a:r>
            <a:br>
              <a:rPr lang="en-US" dirty="0" smtClean="0"/>
            </a:br>
            <a:r>
              <a:rPr lang="en-US" dirty="0" smtClean="0"/>
              <a:t>Although </a:t>
            </a:r>
            <a:r>
              <a:rPr lang="en-US" dirty="0"/>
              <a:t>secrecy (limiting access) seems the instinctive method for best protection, in practice, secrecy has limited power for real protection.  And yet </a:t>
            </a:r>
            <a:r>
              <a:rPr lang="en-US" dirty="0" smtClean="0"/>
              <a:t>it </a:t>
            </a:r>
            <a:r>
              <a:rPr lang="en-US" dirty="0"/>
              <a:t>has </a:t>
            </a:r>
            <a:r>
              <a:rPr lang="en-US" dirty="0" smtClean="0"/>
              <a:t>severe </a:t>
            </a:r>
            <a:r>
              <a:rPr lang="en-US" dirty="0"/>
              <a:t>consequences related to </a:t>
            </a:r>
            <a:r>
              <a:rPr lang="en-US" dirty="0" smtClean="0"/>
              <a:t>the accuracy </a:t>
            </a:r>
            <a:r>
              <a:rPr lang="en-US" dirty="0"/>
              <a:t>of data and decisions, cost of use for legitimate purposes, as well as transparency and democracy.  Many of us have experienced the difficulty of correcting a careless data entry error that has a taken weeks to fix.</a:t>
            </a:r>
          </a:p>
          <a:p>
            <a:r>
              <a:rPr lang="en-US" dirty="0"/>
              <a:t> </a:t>
            </a:r>
          </a:p>
          <a:p>
            <a:r>
              <a:rPr lang="en-US" dirty="0"/>
              <a:t>In contrast, the financial sector has long been able to provide high level of protection on personal financial data, one of the most private information targeted by the most malicious cybercrimes </a:t>
            </a:r>
            <a:r>
              <a:rPr lang="en-US" dirty="0" smtClean="0"/>
              <a:t>today. Our </a:t>
            </a:r>
            <a:r>
              <a:rPr lang="en-US" dirty="0"/>
              <a:t>credit history is our financial social genome which is well protected with a combination of technology and </a:t>
            </a:r>
            <a:r>
              <a:rPr lang="en-US" dirty="0" smtClean="0"/>
              <a:t>governance</a:t>
            </a:r>
            <a:r>
              <a:rPr lang="en-US" baseline="0" dirty="0" smtClean="0"/>
              <a:t> via information accountability.</a:t>
            </a:r>
            <a:endParaRPr lang="en-US" dirty="0" smtClean="0"/>
          </a:p>
          <a:p>
            <a:r>
              <a:rPr lang="en-US" dirty="0"/>
              <a:t> </a:t>
            </a:r>
          </a:p>
          <a:p>
            <a:r>
              <a:rPr lang="en-US" dirty="0"/>
              <a:t>Just as the financial sector has </a:t>
            </a:r>
            <a:r>
              <a:rPr lang="en-US" dirty="0" smtClean="0"/>
              <a:t>succeeded </a:t>
            </a:r>
            <a:r>
              <a:rPr lang="en-US" dirty="0"/>
              <a:t>in providing protection through the use of secure computer software, the building of a safe environment, and increased governance and monitoring of how the data is collected and used, when social genome data libraries can take a similar approach </a:t>
            </a:r>
            <a:r>
              <a:rPr lang="en-US" dirty="0" smtClean="0"/>
              <a:t>these </a:t>
            </a:r>
            <a:r>
              <a:rPr lang="en-US" dirty="0"/>
              <a:t>projects could facilitate the growth of population informatics as a revolutionary research tool to benefit our society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59</a:t>
            </a:fld>
            <a:endParaRPr lang="en-US"/>
          </a:p>
        </p:txBody>
      </p:sp>
    </p:spTree>
    <p:extLst>
      <p:ext uri="{BB962C8B-B14F-4D97-AF65-F5344CB8AC3E}">
        <p14:creationId xmlns:p14="http://schemas.microsoft.com/office/powerpoint/2010/main" val="281001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2015-02-10</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60</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3475432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it is important to understand </a:t>
            </a:r>
            <a:r>
              <a:rPr lang="en-US" dirty="0" smtClean="0"/>
              <a:t>that </a:t>
            </a:r>
            <a:r>
              <a:rPr lang="en-US" dirty="0"/>
              <a:t>information privacy is a budget </a:t>
            </a:r>
            <a:r>
              <a:rPr lang="en-US" dirty="0" smtClean="0"/>
              <a:t>constrained problem </a:t>
            </a:r>
            <a:r>
              <a:rPr lang="en-US" baseline="0" dirty="0" smtClean="0"/>
              <a:t>as proven mathematically by </a:t>
            </a:r>
            <a:r>
              <a:rPr lang="en-US" dirty="0" smtClean="0"/>
              <a:t>privacy experts …that </a:t>
            </a:r>
            <a:r>
              <a:rPr lang="en-US" dirty="0"/>
              <a:t>privacy and use of the data MUST be balanced.</a:t>
            </a:r>
          </a:p>
          <a:p>
            <a:r>
              <a:rPr lang="en-US" dirty="0"/>
              <a:t>The goal is to achieve the maximum utility under a fixed privacy budget. </a:t>
            </a:r>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61</a:t>
            </a:fld>
            <a:endParaRPr lang="en-US"/>
          </a:p>
        </p:txBody>
      </p:sp>
    </p:spTree>
    <p:extLst>
      <p:ext uri="{BB962C8B-B14F-4D97-AF65-F5344CB8AC3E}">
        <p14:creationId xmlns:p14="http://schemas.microsoft.com/office/powerpoint/2010/main" val="663573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a:t>
            </a:r>
            <a:r>
              <a:rPr lang="en-US" dirty="0"/>
              <a:t>, </a:t>
            </a:r>
            <a:r>
              <a:rPr lang="en-US" dirty="0" smtClean="0"/>
              <a:t>personal </a:t>
            </a:r>
            <a:r>
              <a:rPr lang="en-US" dirty="0"/>
              <a:t>big data is freely used for many undesirable purposes today. </a:t>
            </a:r>
            <a:r>
              <a:rPr lang="en-US" dirty="0" smtClean="0"/>
              <a:t> We should distinguish</a:t>
            </a:r>
            <a:r>
              <a:rPr lang="en-US" baseline="0" dirty="0" smtClean="0"/>
              <a:t> between using big data for research and these other purposes. The use of personal big data for research needs to consider </a:t>
            </a:r>
            <a:r>
              <a:rPr lang="en-US" dirty="0" smtClean="0"/>
              <a:t> the actual risk of harm, benefit to society, as well as the huge lost opportunity cost of not using big data for research.  </a:t>
            </a:r>
          </a:p>
          <a:p>
            <a:r>
              <a:rPr lang="en-US" dirty="0" smtClean="0"/>
              <a:t>We can do this the right way with control and accountability</a:t>
            </a:r>
            <a:r>
              <a:rPr lang="en-US" baseline="0" dirty="0" smtClean="0"/>
              <a:t> by making the use of data very transparent.</a:t>
            </a:r>
          </a:p>
          <a:p>
            <a:r>
              <a:rPr lang="en-US" baseline="0" dirty="0" smtClean="0"/>
              <a:t>Just as we do in the credit report system.</a:t>
            </a:r>
          </a:p>
          <a:p>
            <a:r>
              <a:rPr lang="en-US" dirty="0" smtClean="0"/>
              <a:t>It </a:t>
            </a:r>
            <a:r>
              <a:rPr lang="en-US" dirty="0"/>
              <a:t>is time </a:t>
            </a:r>
            <a:r>
              <a:rPr lang="en-US" dirty="0" smtClean="0"/>
              <a:t>to reap</a:t>
            </a:r>
            <a:r>
              <a:rPr lang="en-US" baseline="0" dirty="0" smtClean="0"/>
              <a:t> the benefits of</a:t>
            </a:r>
            <a:r>
              <a:rPr lang="en-US" dirty="0" smtClean="0"/>
              <a:t> </a:t>
            </a:r>
            <a:r>
              <a:rPr lang="en-US" dirty="0"/>
              <a:t>big data </a:t>
            </a:r>
            <a:r>
              <a:rPr lang="en-US" dirty="0" smtClean="0"/>
              <a:t>by</a:t>
            </a:r>
            <a:r>
              <a:rPr lang="en-US" baseline="0" dirty="0" smtClean="0"/>
              <a:t> conducting </a:t>
            </a:r>
            <a:r>
              <a:rPr lang="en-US" dirty="0" smtClean="0"/>
              <a:t>research with it for </a:t>
            </a:r>
            <a:r>
              <a:rPr lang="en-US" dirty="0"/>
              <a:t>the greatest social </a:t>
            </a:r>
            <a:r>
              <a:rPr lang="en-US" dirty="0" smtClean="0"/>
              <a:t>benefit.</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62</a:t>
            </a:fld>
            <a:endParaRPr lang="en-US"/>
          </a:p>
        </p:txBody>
      </p:sp>
    </p:spTree>
    <p:extLst>
      <p:ext uri="{BB962C8B-B14F-4D97-AF65-F5344CB8AC3E}">
        <p14:creationId xmlns:p14="http://schemas.microsoft.com/office/powerpoint/2010/main" val="2672680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donate blood for research.  Will you donate your data for research?</a:t>
            </a:r>
          </a:p>
          <a:p>
            <a:r>
              <a:rPr lang="en-US" dirty="0"/>
              <a:t> </a:t>
            </a:r>
          </a:p>
        </p:txBody>
      </p:sp>
      <p:sp>
        <p:nvSpPr>
          <p:cNvPr id="4" name="Slide Number Placeholder 3"/>
          <p:cNvSpPr>
            <a:spLocks noGrp="1"/>
          </p:cNvSpPr>
          <p:nvPr>
            <p:ph type="sldNum" sz="quarter" idx="10"/>
          </p:nvPr>
        </p:nvSpPr>
        <p:spPr/>
        <p:txBody>
          <a:bodyPr/>
          <a:lstStyle/>
          <a:p>
            <a:fld id="{62D66624-8E1A-46DE-8155-59C5654B78BF}" type="slidenum">
              <a:rPr lang="en-US" smtClean="0"/>
              <a:t>63</a:t>
            </a:fld>
            <a:endParaRPr lang="en-US"/>
          </a:p>
        </p:txBody>
      </p:sp>
    </p:spTree>
    <p:extLst>
      <p:ext uri="{BB962C8B-B14F-4D97-AF65-F5344CB8AC3E}">
        <p14:creationId xmlns:p14="http://schemas.microsoft.com/office/powerpoint/2010/main" val="2231117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83</a:t>
            </a:fld>
            <a:endParaRPr lang="en-US"/>
          </a:p>
        </p:txBody>
      </p:sp>
    </p:spTree>
    <p:extLst>
      <p:ext uri="{BB962C8B-B14F-4D97-AF65-F5344CB8AC3E}">
        <p14:creationId xmlns:p14="http://schemas.microsoft.com/office/powerpoint/2010/main" val="1811396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03ED75-D9AD-BE44-A923-67502964FC06}" type="slidenum">
              <a:rPr lang="en-US" smtClean="0"/>
              <a:pPr/>
              <a:t>13</a:t>
            </a:fld>
            <a:endParaRPr lang="en-US"/>
          </a:p>
        </p:txBody>
      </p:sp>
      <p:sp>
        <p:nvSpPr>
          <p:cNvPr id="5" name="Date Placeholder 4"/>
          <p:cNvSpPr>
            <a:spLocks noGrp="1"/>
          </p:cNvSpPr>
          <p:nvPr>
            <p:ph type="dt" idx="11"/>
          </p:nvPr>
        </p:nvSpPr>
        <p:spPr/>
        <p:txBody>
          <a:bodyPr/>
          <a:lstStyle/>
          <a:p>
            <a:pPr>
              <a:defRPr/>
            </a:pPr>
            <a:fld id="{5221E382-D0F1-5E49-A964-B856B1E56374}" type="datetime1">
              <a:rPr lang="en-US" smtClean="0"/>
              <a:pPr>
                <a:defRPr/>
              </a:pPr>
              <a:t>2/10/2015</a:t>
            </a:fld>
            <a:endParaRPr lang="en-US"/>
          </a:p>
        </p:txBody>
      </p:sp>
      <p:sp>
        <p:nvSpPr>
          <p:cNvPr id="6" name="Footer Placeholder 5"/>
          <p:cNvSpPr>
            <a:spLocks noGrp="1"/>
          </p:cNvSpPr>
          <p:nvPr>
            <p:ph type="ftr" sz="quarter" idx="12"/>
          </p:nvPr>
        </p:nvSpPr>
        <p:spPr/>
        <p:txBody>
          <a:bodyPr/>
          <a:lstStyle/>
          <a:p>
            <a:pPr>
              <a:defRPr/>
            </a:pPr>
            <a:r>
              <a:rPr lang="en-US" smtClean="0"/>
              <a:t>AMPLab Overview - franklin@cs.berkeley.edu</a:t>
            </a:r>
            <a:endParaRPr lang="en-US"/>
          </a:p>
        </p:txBody>
      </p:sp>
    </p:spTree>
    <p:extLst>
      <p:ext uri="{BB962C8B-B14F-4D97-AF65-F5344CB8AC3E}">
        <p14:creationId xmlns:p14="http://schemas.microsoft.com/office/powerpoint/2010/main" val="2099294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86</a:t>
            </a:fld>
            <a:endParaRPr lang="en-US"/>
          </a:p>
        </p:txBody>
      </p:sp>
    </p:spTree>
    <p:extLst>
      <p:ext uri="{BB962C8B-B14F-4D97-AF65-F5344CB8AC3E}">
        <p14:creationId xmlns:p14="http://schemas.microsoft.com/office/powerpoint/2010/main" val="2499197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87</a:t>
            </a:fld>
            <a:endParaRPr lang="en-US"/>
          </a:p>
        </p:txBody>
      </p:sp>
    </p:spTree>
    <p:extLst>
      <p:ext uri="{BB962C8B-B14F-4D97-AF65-F5344CB8AC3E}">
        <p14:creationId xmlns:p14="http://schemas.microsoft.com/office/powerpoint/2010/main" val="1730715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88</a:t>
            </a:fld>
            <a:endParaRPr lang="en-US"/>
          </a:p>
        </p:txBody>
      </p:sp>
    </p:spTree>
    <p:extLst>
      <p:ext uri="{BB962C8B-B14F-4D97-AF65-F5344CB8AC3E}">
        <p14:creationId xmlns:p14="http://schemas.microsoft.com/office/powerpoint/2010/main" val="3664555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89</a:t>
            </a:fld>
            <a:endParaRPr lang="en-US"/>
          </a:p>
        </p:txBody>
      </p:sp>
    </p:spTree>
    <p:extLst>
      <p:ext uri="{BB962C8B-B14F-4D97-AF65-F5344CB8AC3E}">
        <p14:creationId xmlns:p14="http://schemas.microsoft.com/office/powerpoint/2010/main" val="3617139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95</a:t>
            </a:fld>
            <a:endParaRPr lang="en-US"/>
          </a:p>
        </p:txBody>
      </p:sp>
    </p:spTree>
    <p:extLst>
      <p:ext uri="{BB962C8B-B14F-4D97-AF65-F5344CB8AC3E}">
        <p14:creationId xmlns:p14="http://schemas.microsoft.com/office/powerpoint/2010/main" val="3255515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One time post evaluation by an objective third party</a:t>
            </a:r>
          </a:p>
        </p:txBody>
      </p:sp>
    </p:spTree>
    <p:extLst>
      <p:ext uri="{BB962C8B-B14F-4D97-AF65-F5344CB8AC3E}">
        <p14:creationId xmlns:p14="http://schemas.microsoft.com/office/powerpoint/2010/main" val="23619438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(between evaluators and policymakers and program staff), </a:t>
            </a:r>
          </a:p>
          <a:p>
            <a:r>
              <a:rPr lang="en-US" altLang="en-US" smtClean="0">
                <a:latin typeface="Arial" panose="020B0604020202020204" pitchFamily="34" charset="0"/>
              </a:rPr>
              <a:t>ultimately may be of little benefit</a:t>
            </a:r>
          </a:p>
        </p:txBody>
      </p:sp>
    </p:spTree>
    <p:extLst>
      <p:ext uri="{BB962C8B-B14F-4D97-AF65-F5344CB8AC3E}">
        <p14:creationId xmlns:p14="http://schemas.microsoft.com/office/powerpoint/2010/main" val="3488607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Team of local stake holders</a:t>
            </a:r>
          </a:p>
        </p:txBody>
      </p:sp>
    </p:spTree>
    <p:extLst>
      <p:ext uri="{BB962C8B-B14F-4D97-AF65-F5344CB8AC3E}">
        <p14:creationId xmlns:p14="http://schemas.microsoft.com/office/powerpoint/2010/main" val="28882590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initative</a:t>
            </a:r>
          </a:p>
        </p:txBody>
      </p:sp>
    </p:spTree>
    <p:extLst>
      <p:ext uri="{BB962C8B-B14F-4D97-AF65-F5344CB8AC3E}">
        <p14:creationId xmlns:p14="http://schemas.microsoft.com/office/powerpoint/2010/main" val="31144457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4053896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2015-02-10</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18</a:t>
            </a:fld>
            <a:endParaRPr lang="en-US" altLang="ko-KR"/>
          </a:p>
        </p:txBody>
      </p:sp>
    </p:spTree>
    <p:extLst>
      <p:ext uri="{BB962C8B-B14F-4D97-AF65-F5344CB8AC3E}">
        <p14:creationId xmlns:p14="http://schemas.microsoft.com/office/powerpoint/2010/main" val="2457271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Research is CS tends to focus on the various algorithms for the data mining step in the full KDD cycle</a:t>
            </a:r>
          </a:p>
          <a:p>
            <a:r>
              <a:rPr lang="en-US" altLang="en-US" smtClean="0">
                <a:latin typeface="Arial" panose="020B0604020202020204" pitchFamily="34" charset="0"/>
              </a:rPr>
              <a:t>My project is more applied and tends to work with all aspects of the cycle</a:t>
            </a:r>
          </a:p>
          <a:p>
            <a:endParaRPr lang="en-US" altLang="en-US" smtClean="0">
              <a:latin typeface="Arial" panose="020B0604020202020204" pitchFamily="34" charset="0"/>
            </a:endParaRPr>
          </a:p>
          <a:p>
            <a:endParaRPr lang="en-US" altLang="en-US" smtClean="0">
              <a:latin typeface="Arial" panose="020B0604020202020204" pitchFamily="34" charset="0"/>
            </a:endParaRPr>
          </a:p>
        </p:txBody>
      </p:sp>
      <p:sp>
        <p:nvSpPr>
          <p:cNvPr id="6963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BB48C542-1A75-49FC-9386-46FBFEBC5FBE}" type="datetime1">
              <a:rPr kumimoji="0" lang="ko-KR" altLang="en-US" sz="1300" smtClean="0"/>
              <a:pPr/>
              <a:t>2015-02-10</a:t>
            </a:fld>
            <a:endParaRPr kumimoji="0" lang="en-US" altLang="ko-KR" sz="1300" smtClean="0"/>
          </a:p>
        </p:txBody>
      </p:sp>
      <p:sp>
        <p:nvSpPr>
          <p:cNvPr id="6963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CDCE3B49-31BF-49E1-8925-116EE0D69178}" type="slidenum">
              <a:rPr kumimoji="0" lang="ko-KR" altLang="en-US" sz="1300"/>
              <a:pPr/>
              <a:t>106</a:t>
            </a:fld>
            <a:endParaRPr kumimoji="0" lang="en-US" altLang="ko-KR" sz="1300"/>
          </a:p>
        </p:txBody>
      </p:sp>
    </p:spTree>
    <p:extLst>
      <p:ext uri="{BB962C8B-B14F-4D97-AF65-F5344CB8AC3E}">
        <p14:creationId xmlns:p14="http://schemas.microsoft.com/office/powerpoint/2010/main" val="179134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7066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9E0DC1A2-DF85-44E3-8BCE-43E1EF6BA84C}" type="datetime1">
              <a:rPr kumimoji="0" lang="ko-KR" altLang="en-US" sz="1300" smtClean="0"/>
              <a:pPr/>
              <a:t>2015-02-10</a:t>
            </a:fld>
            <a:endParaRPr kumimoji="0" lang="en-US" altLang="ko-KR" sz="1300" smtClean="0"/>
          </a:p>
        </p:txBody>
      </p:sp>
      <p:sp>
        <p:nvSpPr>
          <p:cNvPr id="7066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C7037C03-F828-46CC-B3EC-18040D6CD13F}" type="slidenum">
              <a:rPr kumimoji="0" lang="ko-KR" altLang="en-US" sz="1300"/>
              <a:pPr/>
              <a:t>111</a:t>
            </a:fld>
            <a:endParaRPr kumimoji="0" lang="en-US" altLang="ko-KR" sz="1300"/>
          </a:p>
        </p:txBody>
      </p:sp>
    </p:spTree>
    <p:extLst>
      <p:ext uri="{BB962C8B-B14F-4D97-AF65-F5344CB8AC3E}">
        <p14:creationId xmlns:p14="http://schemas.microsoft.com/office/powerpoint/2010/main" val="2507452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7168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0D36B20B-04F1-47AB-B561-910748E0560B}" type="datetime1">
              <a:rPr kumimoji="0" lang="ko-KR" altLang="en-US" sz="1300" smtClean="0"/>
              <a:pPr/>
              <a:t>2015-02-10</a:t>
            </a:fld>
            <a:endParaRPr kumimoji="0" lang="en-US" altLang="ko-KR" sz="1300" smtClean="0"/>
          </a:p>
        </p:txBody>
      </p:sp>
      <p:sp>
        <p:nvSpPr>
          <p:cNvPr id="7168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A2619FC5-E4B8-47ED-A85D-E9F88B912B46}" type="slidenum">
              <a:rPr kumimoji="0" lang="ko-KR" altLang="en-US" sz="1300"/>
              <a:pPr/>
              <a:t>113</a:t>
            </a:fld>
            <a:endParaRPr kumimoji="0" lang="en-US" altLang="ko-KR" sz="1300"/>
          </a:p>
        </p:txBody>
      </p:sp>
    </p:spTree>
    <p:extLst>
      <p:ext uri="{BB962C8B-B14F-4D97-AF65-F5344CB8AC3E}">
        <p14:creationId xmlns:p14="http://schemas.microsoft.com/office/powerpoint/2010/main" val="2975274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D66624-8E1A-46DE-8155-59C5654B78BF}" type="slidenum">
              <a:rPr lang="en-US" smtClean="0"/>
              <a:t>114</a:t>
            </a:fld>
            <a:endParaRPr lang="en-US"/>
          </a:p>
        </p:txBody>
      </p:sp>
    </p:spTree>
    <p:extLst>
      <p:ext uri="{BB962C8B-B14F-4D97-AF65-F5344CB8AC3E}">
        <p14:creationId xmlns:p14="http://schemas.microsoft.com/office/powerpoint/2010/main" val="1761972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116</a:t>
            </a:fld>
            <a:endParaRPr lang="en-US"/>
          </a:p>
        </p:txBody>
      </p:sp>
    </p:spTree>
    <p:extLst>
      <p:ext uri="{BB962C8B-B14F-4D97-AF65-F5344CB8AC3E}">
        <p14:creationId xmlns:p14="http://schemas.microsoft.com/office/powerpoint/2010/main" val="26345356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117</a:t>
            </a:fld>
            <a:endParaRPr lang="en-US"/>
          </a:p>
        </p:txBody>
      </p:sp>
    </p:spTree>
    <p:extLst>
      <p:ext uri="{BB962C8B-B14F-4D97-AF65-F5344CB8AC3E}">
        <p14:creationId xmlns:p14="http://schemas.microsoft.com/office/powerpoint/2010/main" val="585608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118</a:t>
            </a:fld>
            <a:endParaRPr lang="en-US"/>
          </a:p>
        </p:txBody>
      </p:sp>
    </p:spTree>
    <p:extLst>
      <p:ext uri="{BB962C8B-B14F-4D97-AF65-F5344CB8AC3E}">
        <p14:creationId xmlns:p14="http://schemas.microsoft.com/office/powerpoint/2010/main" val="2850562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119</a:t>
            </a:fld>
            <a:endParaRPr lang="en-US"/>
          </a:p>
        </p:txBody>
      </p:sp>
    </p:spTree>
    <p:extLst>
      <p:ext uri="{BB962C8B-B14F-4D97-AF65-F5344CB8AC3E}">
        <p14:creationId xmlns:p14="http://schemas.microsoft.com/office/powerpoint/2010/main" val="3490874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2015-02-10</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23</a:t>
            </a:fld>
            <a:endParaRPr lang="en-US" altLang="ko-KR"/>
          </a:p>
        </p:txBody>
      </p:sp>
    </p:spTree>
    <p:extLst>
      <p:ext uri="{BB962C8B-B14F-4D97-AF65-F5344CB8AC3E}">
        <p14:creationId xmlns:p14="http://schemas.microsoft.com/office/powerpoint/2010/main" val="2629401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Sci : 2011, nature 2008 sep</a:t>
            </a:r>
          </a:p>
        </p:txBody>
      </p:sp>
      <p:sp>
        <p:nvSpPr>
          <p:cNvPr id="12698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74D1DA6-EBD1-45DC-928E-3F697A28B83A}" type="datetime1">
              <a:rPr kumimoji="0" lang="ko-KR" altLang="en-US" sz="1200"/>
              <a:pPr/>
              <a:t>2015-02-10</a:t>
            </a:fld>
            <a:endParaRPr kumimoji="0" lang="en-US" altLang="ko-KR" sz="1200"/>
          </a:p>
        </p:txBody>
      </p:sp>
      <p:sp>
        <p:nvSpPr>
          <p:cNvPr id="1269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59BF2D6-0709-4A2B-863D-1C8661DB3F4A}" type="slidenum">
              <a:rPr kumimoji="0" lang="ko-KR" altLang="en-US" sz="1200"/>
              <a:pPr/>
              <a:t>27</a:t>
            </a:fld>
            <a:endParaRPr kumimoji="0" lang="en-US" altLang="ko-KR" sz="1200"/>
          </a:p>
        </p:txBody>
      </p:sp>
    </p:spTree>
    <p:extLst>
      <p:ext uri="{BB962C8B-B14F-4D97-AF65-F5344CB8AC3E}">
        <p14:creationId xmlns:p14="http://schemas.microsoft.com/office/powerpoint/2010/main" val="2852263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28</a:t>
            </a:fld>
            <a:endParaRPr lang="en-US"/>
          </a:p>
        </p:txBody>
      </p:sp>
    </p:spTree>
    <p:extLst>
      <p:ext uri="{BB962C8B-B14F-4D97-AF65-F5344CB8AC3E}">
        <p14:creationId xmlns:p14="http://schemas.microsoft.com/office/powerpoint/2010/main" val="1894836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there is NO turning back…this is a digital world, and the information is out there… personal information is already being used for undesirable purposes with no transparency or control.  We have already paid the cost of the digital society.  Target and NSA know about you.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30</a:t>
            </a:fld>
            <a:endParaRPr lang="en-US"/>
          </a:p>
        </p:txBody>
      </p:sp>
    </p:spTree>
    <p:extLst>
      <p:ext uri="{BB962C8B-B14F-4D97-AF65-F5344CB8AC3E}">
        <p14:creationId xmlns:p14="http://schemas.microsoft.com/office/powerpoint/2010/main" val="387398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31</a:t>
            </a:fld>
            <a:endParaRPr lang="en-US"/>
          </a:p>
        </p:txBody>
      </p:sp>
    </p:spTree>
    <p:extLst>
      <p:ext uri="{BB962C8B-B14F-4D97-AF65-F5344CB8AC3E}">
        <p14:creationId xmlns:p14="http://schemas.microsoft.com/office/powerpoint/2010/main" val="3374071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458504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092638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4DC8F7-E12B-44CF-A6B0-12EA935A430D}" type="datetimeFigureOut">
              <a:rPr lang="en-US" smtClean="0"/>
              <a:t>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29852447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4DC8F7-E12B-44CF-A6B0-12EA935A430D}" type="datetimeFigureOut">
              <a:rPr lang="en-US" smtClean="0"/>
              <a:t>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5466096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4DC8F7-E12B-44CF-A6B0-12EA935A430D}" type="datetimeFigureOut">
              <a:rPr lang="en-US" smtClean="0"/>
              <a:t>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20995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lstStyle>
            <a:lvl1pPr algn="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34DC8F7-E12B-44CF-A6B0-12EA935A430D}" type="datetimeFigureOut">
              <a:rPr lang="en-US" smtClean="0"/>
              <a:t>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3510533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DC8F7-E12B-44CF-A6B0-12EA935A430D}" type="datetimeFigureOut">
              <a:rPr lang="en-US" smtClean="0"/>
              <a:t>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5174599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4DC8F7-E12B-44CF-A6B0-12EA935A430D}" type="datetimeFigureOut">
              <a:rPr lang="en-US" smtClean="0"/>
              <a:t>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2020655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24" y="0"/>
            <a:ext cx="9145424" cy="1143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DC8F7-E12B-44CF-A6B0-12EA935A430D}" type="datetimeFigureOut">
              <a:rPr lang="en-US" smtClean="0"/>
              <a:t>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8D6BE-558A-4520-8E2D-E21AC5EFED36}" type="slidenum">
              <a:rPr lang="en-US" smtClean="0"/>
              <a:t>‹#›</a:t>
            </a:fld>
            <a:endParaRPr lang="en-US"/>
          </a:p>
        </p:txBody>
      </p:sp>
      <p:pic>
        <p:nvPicPr>
          <p:cNvPr id="7" name="Picture 2" descr="C:\Users\lynch\Documents\SRPH Website\public_health logos\RGB\public_health_stacked_maroonRGB.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6200" y="153630"/>
            <a:ext cx="1142999" cy="455970"/>
          </a:xfrm>
          <a:prstGeom prst="rect">
            <a:avLst/>
          </a:prstGeom>
          <a:solidFill>
            <a:schemeClr val="bg1"/>
          </a:solidFill>
          <a:extLst/>
        </p:spPr>
      </p:pic>
      <p:pic>
        <p:nvPicPr>
          <p:cNvPr id="8" name="Picture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1" y="677456"/>
            <a:ext cx="1142998" cy="361320"/>
          </a:xfrm>
          <a:prstGeom prst="rect">
            <a:avLst/>
          </a:prstGeom>
        </p:spPr>
      </p:pic>
      <p:cxnSp>
        <p:nvCxnSpPr>
          <p:cNvPr id="11" name="Straight Connector 10"/>
          <p:cNvCxnSpPr/>
          <p:nvPr userDrawn="1"/>
        </p:nvCxnSpPr>
        <p:spPr>
          <a:xfrm>
            <a:off x="0" y="1143000"/>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18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46.png"/></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wmf"/><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4.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 Id="rId9" Type="http://schemas.openxmlformats.org/officeDocument/2006/relationships/image" Target="../media/image12.jpeg"/></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200"/>
            <a:ext cx="9144000" cy="6858000"/>
          </a:xfrm>
          <a:prstGeom prst="rect">
            <a:avLst/>
          </a:prstGeom>
        </p:spPr>
      </p:pic>
      <p:sp>
        <p:nvSpPr>
          <p:cNvPr id="5" name="Title 1"/>
          <p:cNvSpPr txBox="1">
            <a:spLocks/>
          </p:cNvSpPr>
          <p:nvPr/>
        </p:nvSpPr>
        <p:spPr>
          <a:xfrm>
            <a:off x="152400" y="1216025"/>
            <a:ext cx="87630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b="1" dirty="0" smtClean="0">
                <a:solidFill>
                  <a:schemeClr val="accent2">
                    <a:lumMod val="50000"/>
                  </a:schemeClr>
                </a:solidFill>
                <a:latin typeface="+mn-lt"/>
                <a:ea typeface="+mn-ea"/>
                <a:cs typeface="+mn-cs"/>
              </a:rPr>
              <a:t>Social </a:t>
            </a:r>
            <a:r>
              <a:rPr lang="en-US" sz="4000" b="1" dirty="0">
                <a:solidFill>
                  <a:schemeClr val="accent2">
                    <a:lumMod val="50000"/>
                  </a:schemeClr>
                </a:solidFill>
                <a:latin typeface="+mn-lt"/>
                <a:ea typeface="+mn-ea"/>
                <a:cs typeface="+mn-cs"/>
              </a:rPr>
              <a:t>Genome: Putting Big Data to Work for Population </a:t>
            </a:r>
            <a:r>
              <a:rPr lang="en-US" sz="4000" b="1" dirty="0" smtClean="0">
                <a:solidFill>
                  <a:schemeClr val="accent2">
                    <a:lumMod val="50000"/>
                  </a:schemeClr>
                </a:solidFill>
                <a:latin typeface="+mn-lt"/>
                <a:ea typeface="+mn-ea"/>
                <a:cs typeface="+mn-cs"/>
              </a:rPr>
              <a:t>Informatics</a:t>
            </a:r>
            <a:endParaRPr lang="en-US" sz="4000" b="1" dirty="0">
              <a:solidFill>
                <a:schemeClr val="accent2">
                  <a:lumMod val="50000"/>
                </a:schemeClr>
              </a:solidFill>
              <a:latin typeface="+mn-lt"/>
              <a:ea typeface="+mn-ea"/>
              <a:cs typeface="+mn-cs"/>
            </a:endParaRPr>
          </a:p>
        </p:txBody>
      </p:sp>
      <p:sp>
        <p:nvSpPr>
          <p:cNvPr id="6" name="Subtitle 2"/>
          <p:cNvSpPr txBox="1">
            <a:spLocks/>
          </p:cNvSpPr>
          <p:nvPr/>
        </p:nvSpPr>
        <p:spPr>
          <a:xfrm>
            <a:off x="609600" y="2971800"/>
            <a:ext cx="7924800" cy="259080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600" b="1" dirty="0" smtClean="0">
                <a:solidFill>
                  <a:schemeClr val="accent2">
                    <a:lumMod val="50000"/>
                  </a:schemeClr>
                </a:solidFill>
              </a:rPr>
              <a:t>Hye-Chung </a:t>
            </a:r>
            <a:r>
              <a:rPr lang="en-US" sz="4600" b="1" dirty="0" smtClean="0">
                <a:solidFill>
                  <a:schemeClr val="accent2">
                    <a:lumMod val="50000"/>
                  </a:schemeClr>
                </a:solidFill>
              </a:rPr>
              <a:t>Kum</a:t>
            </a:r>
          </a:p>
          <a:p>
            <a:r>
              <a:rPr lang="en-US" sz="2600" dirty="0" smtClean="0"/>
              <a:t>Texas A&amp;M Health Science Center, Dept. of Health Policy &amp; Management</a:t>
            </a:r>
          </a:p>
          <a:p>
            <a:r>
              <a:rPr lang="en-US" sz="2600" dirty="0" smtClean="0"/>
              <a:t>University of North Carolina at Chapel Hill, Dept. of Computer </a:t>
            </a:r>
            <a:r>
              <a:rPr lang="en-US" sz="2600" dirty="0" smtClean="0"/>
              <a:t>Science</a:t>
            </a:r>
          </a:p>
          <a:p>
            <a:r>
              <a:rPr lang="en-US" sz="2600" dirty="0" smtClean="0">
                <a:solidFill>
                  <a:srgbClr val="C00000"/>
                </a:solidFill>
              </a:rPr>
              <a:t>Population Informatics Research Group</a:t>
            </a:r>
          </a:p>
          <a:p>
            <a:r>
              <a:rPr lang="en-US" dirty="0" smtClean="0"/>
              <a:t>(</a:t>
            </a:r>
            <a:r>
              <a:rPr lang="en-US" dirty="0" smtClean="0"/>
              <a:t>kum@tamhsc.edu)</a:t>
            </a:r>
          </a:p>
          <a:p>
            <a:r>
              <a:rPr lang="en-US" altLang="ko-KR" dirty="0">
                <a:solidFill>
                  <a:schemeClr val="accent2">
                    <a:lumMod val="50000"/>
                  </a:schemeClr>
                </a:solidFill>
                <a:ea typeface="굴림" pitchFamily="50" charset="-127"/>
              </a:rPr>
              <a:t>http://research.tamhsc.edu/pinformatics</a:t>
            </a:r>
            <a:endParaRPr lang="en-US" dirty="0">
              <a:solidFill>
                <a:schemeClr val="accent2">
                  <a:lumMod val="50000"/>
                </a:schemeClr>
              </a:solidFill>
            </a:endParaRPr>
          </a:p>
        </p:txBody>
      </p:sp>
      <p:pic>
        <p:nvPicPr>
          <p:cNvPr id="8" name="Picture 2" descr="C:\Users\lynch\Documents\SRPH Website\public_health logos\RGB\public_health_stacked_maroonRG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spTree>
    <p:extLst>
      <p:ext uri="{BB962C8B-B14F-4D97-AF65-F5344CB8AC3E}">
        <p14:creationId xmlns:p14="http://schemas.microsoft.com/office/powerpoint/2010/main" val="1101774868"/>
      </p:ext>
    </p:extLst>
  </p:cSld>
  <p:clrMapOvr>
    <a:masterClrMapping/>
  </p:clrMapOvr>
  <mc:AlternateContent xmlns:mc="http://schemas.openxmlformats.org/markup-compatibility/2006" xmlns:p14="http://schemas.microsoft.com/office/powerpoint/2010/main">
    <mc:Choice Requires="p14">
      <p:transition spd="slow" p14:dur="2000" advTm="1569"/>
    </mc:Choice>
    <mc:Fallback xmlns="">
      <p:transition spd="slow" advTm="15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More general/common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254548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Self-evaluation : who ?</a:t>
            </a:r>
          </a:p>
        </p:txBody>
      </p:sp>
      <p:sp>
        <p:nvSpPr>
          <p:cNvPr id="24579" name="Content Placeholder 2"/>
          <p:cNvSpPr>
            <a:spLocks noGrp="1"/>
          </p:cNvSpPr>
          <p:nvPr>
            <p:ph idx="1"/>
          </p:nvPr>
        </p:nvSpPr>
        <p:spPr/>
        <p:txBody>
          <a:bodyPr/>
          <a:lstStyle/>
          <a:p>
            <a:r>
              <a:rPr lang="en-US" altLang="en-US" smtClean="0"/>
              <a:t>SET (self-evaluation team)</a:t>
            </a:r>
          </a:p>
          <a:p>
            <a:pPr lvl="1"/>
            <a:r>
              <a:rPr lang="en-US" altLang="en-US" smtClean="0"/>
              <a:t>a team of diverse people</a:t>
            </a:r>
          </a:p>
          <a:p>
            <a:pPr lvl="1"/>
            <a:r>
              <a:rPr lang="en-US" altLang="en-US" smtClean="0"/>
              <a:t>gathered locally for their expertise</a:t>
            </a:r>
          </a:p>
          <a:p>
            <a:pPr lvl="1"/>
            <a:r>
              <a:rPr lang="en-US" altLang="en-US" smtClean="0"/>
              <a:t>Should involve stake holders</a:t>
            </a:r>
          </a:p>
          <a:p>
            <a:pPr lvl="1"/>
            <a:r>
              <a:rPr lang="en-US" altLang="en-US" smtClean="0"/>
              <a:t>evaluators may work for an independent organization </a:t>
            </a:r>
          </a:p>
          <a:p>
            <a:pPr lvl="1"/>
            <a:r>
              <a:rPr lang="en-US" altLang="en-US" smtClean="0"/>
              <a:t>or be employed by the agency administering the program</a:t>
            </a:r>
          </a:p>
        </p:txBody>
      </p:sp>
    </p:spTree>
    <p:extLst>
      <p:ext uri="{BB962C8B-B14F-4D97-AF65-F5344CB8AC3E}">
        <p14:creationId xmlns:p14="http://schemas.microsoft.com/office/powerpoint/2010/main" val="32734745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altLang="en-US" smtClean="0"/>
              <a:t>Guilford County : Leading By Results</a:t>
            </a:r>
          </a:p>
        </p:txBody>
      </p:sp>
      <p:sp>
        <p:nvSpPr>
          <p:cNvPr id="25603" name="Content Placeholder 2"/>
          <p:cNvSpPr>
            <a:spLocks noGrp="1"/>
          </p:cNvSpPr>
          <p:nvPr>
            <p:ph idx="1"/>
          </p:nvPr>
        </p:nvSpPr>
        <p:spPr>
          <a:xfrm>
            <a:off x="990600" y="1828800"/>
            <a:ext cx="7921625" cy="4535488"/>
          </a:xfrm>
        </p:spPr>
        <p:txBody>
          <a:bodyPr>
            <a:normAutofit lnSpcReduction="10000"/>
          </a:bodyPr>
          <a:lstStyle/>
          <a:p>
            <a:r>
              <a:rPr lang="en-US" altLang="en-US" sz="2000" smtClean="0"/>
              <a:t>Goal : At-risk children and families should be safe and healthy in stable environments</a:t>
            </a:r>
          </a:p>
          <a:p>
            <a:pPr lvl="1"/>
            <a:r>
              <a:rPr lang="en-US" altLang="en-US" sz="1600" smtClean="0"/>
              <a:t>Indicator 1: We will decrease the rate of children placed away from their home from 7% in FY 2003 to 5% by the end of FY 2005.</a:t>
            </a:r>
          </a:p>
          <a:p>
            <a:pPr lvl="1"/>
            <a:r>
              <a:rPr lang="en-US" altLang="en-US" sz="1600" smtClean="0"/>
              <a:t>Indicator 2: We will decrease the rate of children entering foster care who are initially placed in shelter or group home care from 13% to 11% by the end of FY 2005.</a:t>
            </a:r>
          </a:p>
          <a:p>
            <a:pPr lvl="1"/>
            <a:r>
              <a:rPr lang="en-US" altLang="en-US" sz="1600" smtClean="0"/>
              <a:t>Indicator 3: We will reduce the rate of children re-entering care from 10% in FY 2003 to 8% by the end of FY 2005.</a:t>
            </a:r>
          </a:p>
          <a:p>
            <a:pPr lvl="1"/>
            <a:r>
              <a:rPr lang="en-US" altLang="en-US" sz="1600" smtClean="0"/>
              <a:t>Indicator 4: We will reduce the number of children in care with four or more placement moves from 14% in FY 2003 to 12% by the end of FY 2005. </a:t>
            </a:r>
          </a:p>
          <a:p>
            <a:pPr lvl="1"/>
            <a:r>
              <a:rPr lang="en-US" altLang="en-US" sz="1600" smtClean="0"/>
              <a:t>Indicator 5: We will maintain the percent of children substantiated/in need of services that are not repeat victims of substantiated maltreatment at 92% by the end of FY 2005. </a:t>
            </a:r>
          </a:p>
          <a:p>
            <a:pPr lvl="1"/>
            <a:r>
              <a:rPr lang="en-US" altLang="en-US" sz="1600" smtClean="0"/>
              <a:t>Indicator 6: We will continue to work on addressing disparities associated with race/ethnicity as evidenced by a decrease in the percentage of African American children in care from 57% by the end of FY 2005.</a:t>
            </a:r>
          </a:p>
          <a:p>
            <a:pPr lvl="1"/>
            <a:endParaRPr lang="en-US" altLang="en-US" sz="1600" smtClean="0"/>
          </a:p>
        </p:txBody>
      </p:sp>
    </p:spTree>
    <p:extLst>
      <p:ext uri="{BB962C8B-B14F-4D97-AF65-F5344CB8AC3E}">
        <p14:creationId xmlns:p14="http://schemas.microsoft.com/office/powerpoint/2010/main" val="2444146801"/>
      </p:ext>
    </p:extLst>
  </p:cSld>
  <p:clrMapOvr>
    <a:masterClrMapping/>
  </p:clrMapOvr>
  <p:transition advTm="101484"/>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altLang="en-US" smtClean="0"/>
              <a:t>Things to watch out for in self-evaluation</a:t>
            </a:r>
          </a:p>
        </p:txBody>
      </p:sp>
      <p:sp>
        <p:nvSpPr>
          <p:cNvPr id="26627" name="Content Placeholder 2"/>
          <p:cNvSpPr>
            <a:spLocks noGrp="1"/>
          </p:cNvSpPr>
          <p:nvPr>
            <p:ph idx="1"/>
          </p:nvPr>
        </p:nvSpPr>
        <p:spPr/>
        <p:txBody>
          <a:bodyPr/>
          <a:lstStyle/>
          <a:p>
            <a:r>
              <a:rPr lang="en-US" altLang="en-US" smtClean="0"/>
              <a:t>Outcomes is only one part of the picture</a:t>
            </a:r>
          </a:p>
          <a:p>
            <a:pPr lvl="1"/>
            <a:r>
              <a:rPr lang="en-US" altLang="en-US" smtClean="0"/>
              <a:t>You have to monitor process</a:t>
            </a:r>
          </a:p>
          <a:p>
            <a:pPr lvl="1"/>
            <a:r>
              <a:rPr lang="en-US" altLang="en-US" smtClean="0"/>
              <a:t>You have to pay attention to context</a:t>
            </a:r>
          </a:p>
          <a:p>
            <a:r>
              <a:rPr lang="en-US" altLang="en-US" smtClean="0"/>
              <a:t>Don’t lose sight of the forest</a:t>
            </a:r>
          </a:p>
          <a:p>
            <a:pPr lvl="1"/>
            <a:r>
              <a:rPr lang="en-US" altLang="en-US" smtClean="0"/>
              <a:t>Remember one indicator is just a tree</a:t>
            </a:r>
          </a:p>
          <a:p>
            <a:r>
              <a:rPr lang="en-US" altLang="en-US" smtClean="0"/>
              <a:t>Balance changes to the intervention with solid research</a:t>
            </a:r>
          </a:p>
          <a:p>
            <a:pPr lvl="1"/>
            <a:endParaRPr lang="en-US" altLang="en-US" smtClean="0"/>
          </a:p>
        </p:txBody>
      </p:sp>
    </p:spTree>
    <p:extLst>
      <p:ext uri="{BB962C8B-B14F-4D97-AF65-F5344CB8AC3E}">
        <p14:creationId xmlns:p14="http://schemas.microsoft.com/office/powerpoint/2010/main" val="251776502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altLang="en-US" smtClean="0"/>
              <a:t>Key ingredients for self-evaluation </a:t>
            </a:r>
          </a:p>
        </p:txBody>
      </p:sp>
      <p:sp>
        <p:nvSpPr>
          <p:cNvPr id="27651" name="Content Placeholder 2"/>
          <p:cNvSpPr>
            <a:spLocks noGrp="1"/>
          </p:cNvSpPr>
          <p:nvPr>
            <p:ph idx="1"/>
          </p:nvPr>
        </p:nvSpPr>
        <p:spPr/>
        <p:txBody>
          <a:bodyPr/>
          <a:lstStyle/>
          <a:p>
            <a:r>
              <a:rPr lang="en-US" altLang="en-US" sz="2000" smtClean="0"/>
              <a:t>Outcomes for clients are clearly defined and disseminated throughout the agency</a:t>
            </a:r>
          </a:p>
          <a:p>
            <a:r>
              <a:rPr lang="en-US" altLang="en-US" sz="2000" smtClean="0"/>
              <a:t>It is a collaborative process that brings together individuals with different kinds of expertise to discuss the data used to measure outcomes and agency processes</a:t>
            </a:r>
          </a:p>
          <a:p>
            <a:r>
              <a:rPr lang="en-US" altLang="en-US" sz="2000" smtClean="0"/>
              <a:t>It is an ongoing process with regular meetings to discuss agency status on outcomes</a:t>
            </a:r>
          </a:p>
          <a:p>
            <a:r>
              <a:rPr lang="en-US" altLang="en-US" sz="2000" smtClean="0"/>
              <a:t>It requires timely and accessible data that appropriately measure outcomes and other indicators of interest</a:t>
            </a:r>
          </a:p>
          <a:p>
            <a:r>
              <a:rPr lang="en-US" altLang="en-US" sz="2000" smtClean="0"/>
              <a:t>It should include ongoing attention to implementation progress of the core strategies to improve the outcomes</a:t>
            </a:r>
          </a:p>
          <a:p>
            <a:r>
              <a:rPr lang="en-US" altLang="en-US" sz="2000" smtClean="0"/>
              <a:t>It requires technical expertise to ensure defensibility and adaptability </a:t>
            </a:r>
          </a:p>
        </p:txBody>
      </p:sp>
      <p:sp>
        <p:nvSpPr>
          <p:cNvPr id="27652" name="Slide Number Placeholder 3"/>
          <p:cNvSpPr>
            <a:spLocks noGrp="1"/>
          </p:cNvSpPr>
          <p:nvPr>
            <p:ph type="sldNum" sz="quarter" idx="4294967295"/>
          </p:nvPr>
        </p:nvSpPr>
        <p:spPr bwMode="auto">
          <a:xfrm>
            <a:off x="7239000" y="6605588"/>
            <a:ext cx="1905000" cy="2524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FF4D9337-F49A-446B-A9A1-085F170D571C}" type="slidenum">
              <a:rPr lang="ko-KR" altLang="en-US"/>
              <a:pPr/>
              <a:t>103</a:t>
            </a:fld>
            <a:endParaRPr lang="en-US" altLang="ko-KR"/>
          </a:p>
        </p:txBody>
      </p:sp>
    </p:spTree>
    <p:extLst>
      <p:ext uri="{BB962C8B-B14F-4D97-AF65-F5344CB8AC3E}">
        <p14:creationId xmlns:p14="http://schemas.microsoft.com/office/powerpoint/2010/main" val="1451140170"/>
      </p:ext>
    </p:extLst>
  </p:cSld>
  <p:clrMapOvr>
    <a:masterClrMapping/>
  </p:clrMapOvr>
  <p:transition advTm="124375"/>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altLang="en-US" smtClean="0"/>
              <a:t>Key ingredients for self-evaluation </a:t>
            </a:r>
          </a:p>
        </p:txBody>
      </p:sp>
      <p:sp>
        <p:nvSpPr>
          <p:cNvPr id="28675" name="Content Placeholder 2"/>
          <p:cNvSpPr>
            <a:spLocks noGrp="1"/>
          </p:cNvSpPr>
          <p:nvPr>
            <p:ph idx="1"/>
          </p:nvPr>
        </p:nvSpPr>
        <p:spPr/>
        <p:txBody>
          <a:bodyPr/>
          <a:lstStyle/>
          <a:p>
            <a:r>
              <a:rPr lang="en-US" altLang="en-US" sz="2000" smtClean="0"/>
              <a:t>Outcomes for clients are clearly defined and disseminated throughout the agency</a:t>
            </a:r>
          </a:p>
          <a:p>
            <a:r>
              <a:rPr lang="en-US" altLang="en-US" sz="2000" smtClean="0"/>
              <a:t>It is a collaborative process that brings together individuals with different kinds of expertise to discuss the data used to measure outcomes and agency processes</a:t>
            </a:r>
          </a:p>
          <a:p>
            <a:r>
              <a:rPr lang="en-US" altLang="en-US" sz="2000" smtClean="0"/>
              <a:t>It is an ongoing process with regular meetings to discuss agency status on outcomes</a:t>
            </a:r>
          </a:p>
          <a:p>
            <a:r>
              <a:rPr lang="en-US" altLang="en-US" sz="2000" b="1" u="sng" smtClean="0">
                <a:solidFill>
                  <a:srgbClr val="FF0000"/>
                </a:solidFill>
              </a:rPr>
              <a:t>It requires timely and accessible data that appropriately measured outcomes and other indicators of interest</a:t>
            </a:r>
          </a:p>
          <a:p>
            <a:r>
              <a:rPr lang="en-US" altLang="en-US" sz="2000" smtClean="0"/>
              <a:t>It should include ongoing attention to implementation progress of the core strategies to improve the outcomes.</a:t>
            </a:r>
          </a:p>
          <a:p>
            <a:r>
              <a:rPr lang="en-US" altLang="en-US" sz="2000" b="1" u="sng" smtClean="0">
                <a:solidFill>
                  <a:srgbClr val="FF0000"/>
                </a:solidFill>
              </a:rPr>
              <a:t>It requires technical expertise to ensure defensibility and adaptability </a:t>
            </a:r>
          </a:p>
        </p:txBody>
      </p:sp>
      <p:sp>
        <p:nvSpPr>
          <p:cNvPr id="28676" name="Slide Number Placeholder 3"/>
          <p:cNvSpPr>
            <a:spLocks noGrp="1"/>
          </p:cNvSpPr>
          <p:nvPr>
            <p:ph type="sldNum" sz="quarter" idx="4294967295"/>
          </p:nvPr>
        </p:nvSpPr>
        <p:spPr bwMode="auto">
          <a:xfrm>
            <a:off x="7239000" y="6605588"/>
            <a:ext cx="1905000" cy="2524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3470B89A-35F0-411F-8F09-EC6E764DCEEF}" type="slidenum">
              <a:rPr lang="ko-KR" altLang="en-US"/>
              <a:pPr/>
              <a:t>104</a:t>
            </a:fld>
            <a:endParaRPr lang="en-US" altLang="ko-KR"/>
          </a:p>
        </p:txBody>
      </p:sp>
      <p:sp>
        <p:nvSpPr>
          <p:cNvPr id="5" name="Rectangle 4"/>
          <p:cNvSpPr/>
          <p:nvPr/>
        </p:nvSpPr>
        <p:spPr>
          <a:xfrm>
            <a:off x="4922838" y="5921375"/>
            <a:ext cx="3900487" cy="584200"/>
          </a:xfrm>
          <a:prstGeom prst="rect">
            <a:avLst/>
          </a:prstGeom>
        </p:spPr>
        <p:txBody>
          <a:bodyPr>
            <a:spAutoFit/>
          </a:bodyPr>
          <a:lstStyle/>
          <a:p>
            <a:pPr>
              <a:buFontTx/>
              <a:buNone/>
              <a:defRPr/>
            </a:pPr>
            <a:r>
              <a:rPr lang="en-US" sz="3200" b="1" dirty="0">
                <a:solidFill>
                  <a:srgbClr val="FF0000"/>
                </a:solidFill>
                <a:effectLst>
                  <a:outerShdw blurRad="38100" dist="38100" dir="2700000" algn="tl">
                    <a:srgbClr val="000000">
                      <a:alpha val="43137"/>
                    </a:srgbClr>
                  </a:outerShdw>
                </a:effectLst>
                <a:latin typeface="+mj-lt"/>
                <a:ea typeface="굴림" pitchFamily="50" charset="-127"/>
              </a:rPr>
              <a:t>KDD Technology</a:t>
            </a:r>
          </a:p>
        </p:txBody>
      </p:sp>
      <p:sp>
        <p:nvSpPr>
          <p:cNvPr id="28678" name="Right Arrow 5"/>
          <p:cNvSpPr>
            <a:spLocks noChangeArrowheads="1"/>
          </p:cNvSpPr>
          <p:nvPr/>
        </p:nvSpPr>
        <p:spPr bwMode="auto">
          <a:xfrm>
            <a:off x="4154488" y="5972175"/>
            <a:ext cx="747712" cy="477838"/>
          </a:xfrm>
          <a:prstGeom prst="rightArrow">
            <a:avLst>
              <a:gd name="adj1" fmla="val 33676"/>
              <a:gd name="adj2" fmla="val 49790"/>
            </a:avLst>
          </a:prstGeom>
          <a:solidFill>
            <a:srgbClr val="FF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endParaRPr lang="en-US" altLang="en-US"/>
          </a:p>
        </p:txBody>
      </p:sp>
    </p:spTree>
    <p:extLst>
      <p:ext uri="{BB962C8B-B14F-4D97-AF65-F5344CB8AC3E}">
        <p14:creationId xmlns:p14="http://schemas.microsoft.com/office/powerpoint/2010/main" val="1014405292"/>
      </p:ext>
    </p:extLst>
  </p:cSld>
  <p:clrMapOvr>
    <a:masterClrMapping/>
  </p:clrMapOvr>
  <p:transition advTm="37859"/>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smtClean="0"/>
              <a:t>Self Evaluation and KDD</a:t>
            </a:r>
          </a:p>
        </p:txBody>
      </p:sp>
      <p:sp>
        <p:nvSpPr>
          <p:cNvPr id="29699" name="Content Placeholder 2"/>
          <p:cNvSpPr>
            <a:spLocks noGrp="1"/>
          </p:cNvSpPr>
          <p:nvPr>
            <p:ph idx="1"/>
          </p:nvPr>
        </p:nvSpPr>
        <p:spPr/>
        <p:txBody>
          <a:bodyPr/>
          <a:lstStyle/>
          <a:p>
            <a:r>
              <a:rPr lang="en-US" altLang="en-US" b="1" smtClean="0">
                <a:solidFill>
                  <a:srgbClr val="FF0000"/>
                </a:solidFill>
              </a:rPr>
              <a:t>as long at it is technically strong</a:t>
            </a:r>
          </a:p>
          <a:p>
            <a:pPr lvl="1"/>
            <a:r>
              <a:rPr lang="en-US" altLang="en-US" smtClean="0"/>
              <a:t>Usually requires technical assistance </a:t>
            </a:r>
          </a:p>
          <a:p>
            <a:pPr lvl="1"/>
            <a:r>
              <a:rPr lang="en-US" altLang="en-US" smtClean="0"/>
              <a:t>Outcomes data analysis</a:t>
            </a:r>
          </a:p>
          <a:p>
            <a:pPr lvl="1"/>
            <a:r>
              <a:rPr lang="en-US" altLang="en-US" smtClean="0"/>
              <a:t>Knowledge Discovery and Datamining (KDD)</a:t>
            </a:r>
          </a:p>
          <a:p>
            <a:pPr lvl="1">
              <a:buFontTx/>
              <a:buNone/>
            </a:pPr>
            <a:endParaRPr lang="en-US" altLang="en-US" smtClean="0"/>
          </a:p>
          <a:p>
            <a:r>
              <a:rPr lang="en-US" altLang="en-US" sz="2400" smtClean="0"/>
              <a:t>Usher, C. L., Wildfire, J. &amp; Schneider, S. (2001)</a:t>
            </a:r>
          </a:p>
          <a:p>
            <a:r>
              <a:rPr lang="en-US" altLang="en-US" sz="2400" smtClean="0"/>
              <a:t>Usher, C.L. (1995)</a:t>
            </a:r>
          </a:p>
        </p:txBody>
      </p:sp>
      <p:sp>
        <p:nvSpPr>
          <p:cNvPr id="29700" name="Slide Number Placeholder 3"/>
          <p:cNvSpPr>
            <a:spLocks noGrp="1"/>
          </p:cNvSpPr>
          <p:nvPr>
            <p:ph type="sldNum" sz="quarter" idx="4294967295"/>
          </p:nvPr>
        </p:nvSpPr>
        <p:spPr bwMode="auto">
          <a:xfrm>
            <a:off x="7239000" y="6605588"/>
            <a:ext cx="1905000" cy="2524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24DFC342-4295-4F3B-A20E-0FC2DC2A0421}" type="slidenum">
              <a:rPr lang="ko-KR" altLang="en-US"/>
              <a:pPr/>
              <a:t>105</a:t>
            </a:fld>
            <a:endParaRPr lang="en-US" altLang="ko-KR"/>
          </a:p>
        </p:txBody>
      </p:sp>
    </p:spTree>
    <p:extLst>
      <p:ext uri="{BB962C8B-B14F-4D97-AF65-F5344CB8AC3E}">
        <p14:creationId xmlns:p14="http://schemas.microsoft.com/office/powerpoint/2010/main" val="37717824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endParaRPr lang="en-US" altLang="en-US" smtClean="0"/>
          </a:p>
        </p:txBody>
      </p:sp>
      <p:sp>
        <p:nvSpPr>
          <p:cNvPr id="30723" name="Content Placeholder 2"/>
          <p:cNvSpPr>
            <a:spLocks noGrp="1"/>
          </p:cNvSpPr>
          <p:nvPr>
            <p:ph idx="1"/>
          </p:nvPr>
        </p:nvSpPr>
        <p:spPr/>
        <p:txBody>
          <a:bodyPr/>
          <a:lstStyle/>
          <a:p>
            <a:endParaRPr lang="en-US" altLang="en-US" smtClean="0"/>
          </a:p>
        </p:txBody>
      </p:sp>
      <p:sp>
        <p:nvSpPr>
          <p:cNvPr id="3072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fld id="{5689F3CB-671B-43D1-BE46-A1118D470B3F}" type="datetime5">
              <a:rPr lang="ko-KR" altLang="en-US" smtClean="0">
                <a:solidFill>
                  <a:schemeClr val="bg2"/>
                </a:solidFill>
              </a:rPr>
              <a:pPr/>
              <a:t>2015/2/10</a:t>
            </a:fld>
            <a:endParaRPr lang="en-US" altLang="ko-KR" smtClean="0">
              <a:solidFill>
                <a:schemeClr val="bg2"/>
              </a:solidFill>
            </a:endParaRPr>
          </a:p>
        </p:txBody>
      </p:sp>
      <p:sp>
        <p:nvSpPr>
          <p:cNvPr id="30725" name="Slide Number Placeholder 4"/>
          <p:cNvSpPr>
            <a:spLocks noGrp="1"/>
          </p:cNvSpPr>
          <p:nvPr>
            <p:ph type="sldNum" sz="quarter" idx="4294967295"/>
          </p:nvPr>
        </p:nvSpPr>
        <p:spPr bwMode="auto">
          <a:xfrm>
            <a:off x="3429000" y="6096000"/>
            <a:ext cx="2895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spcBef>
                <a:spcPct val="50000"/>
              </a:spcBef>
              <a:buClrTx/>
              <a:buFontTx/>
              <a:buNone/>
            </a:pPr>
            <a:fld id="{68851755-44D1-405F-B325-DA3FA04F9B58}" type="slidenum">
              <a:rPr lang="ko-KR" altLang="en-US">
                <a:solidFill>
                  <a:srgbClr val="A08366"/>
                </a:solidFill>
              </a:rPr>
              <a:pPr algn="ctr">
                <a:spcBef>
                  <a:spcPct val="50000"/>
                </a:spcBef>
                <a:buClrTx/>
                <a:buFontTx/>
                <a:buNone/>
              </a:pPr>
              <a:t>106</a:t>
            </a:fld>
            <a:endParaRPr lang="en-US" altLang="ko-KR">
              <a:solidFill>
                <a:srgbClr val="A08366"/>
              </a:solidFill>
            </a:endParaRPr>
          </a:p>
        </p:txBody>
      </p:sp>
      <p:pic>
        <p:nvPicPr>
          <p:cNvPr id="307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525"/>
            <a:ext cx="91440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4935" name="Group 6"/>
          <p:cNvGrpSpPr>
            <a:grpSpLocks/>
          </p:cNvGrpSpPr>
          <p:nvPr/>
        </p:nvGrpSpPr>
        <p:grpSpPr bwMode="auto">
          <a:xfrm>
            <a:off x="4572000" y="1779588"/>
            <a:ext cx="2647950" cy="1343025"/>
            <a:chOff x="4699000" y="1779588"/>
            <a:chExt cx="2324100" cy="1343025"/>
          </a:xfrm>
        </p:grpSpPr>
        <p:sp>
          <p:nvSpPr>
            <p:cNvPr id="8" name="Rounded Rectangle 7"/>
            <p:cNvSpPr/>
            <p:nvPr/>
          </p:nvSpPr>
          <p:spPr>
            <a:xfrm>
              <a:off x="4951196" y="1779588"/>
              <a:ext cx="1819709" cy="1343025"/>
            </a:xfrm>
            <a:prstGeom prst="roundRect">
              <a:avLst/>
            </a:prstGeom>
            <a:solidFill>
              <a:schemeClr val="accent2">
                <a:lumMod val="20000"/>
                <a:lumOff val="80000"/>
                <a:alpha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a:spLocks noChangeArrowheads="1"/>
            </p:cNvSpPr>
            <p:nvPr/>
          </p:nvSpPr>
          <p:spPr bwMode="auto">
            <a:xfrm>
              <a:off x="4699000" y="1819275"/>
              <a:ext cx="2324100" cy="1101725"/>
            </a:xfrm>
            <a:prstGeom prst="rect">
              <a:avLst/>
            </a:prstGeom>
            <a:noFill/>
            <a:ln w="9525">
              <a:noFill/>
              <a:miter lim="800000"/>
              <a:headEnd/>
              <a:tailEnd/>
            </a:ln>
          </p:spPr>
          <p:txBody>
            <a:bodyPr>
              <a:spAutoFit/>
            </a:bodyPr>
            <a:lstStyle/>
            <a:p>
              <a:pPr algn="ctr">
                <a:buFontTx/>
                <a:buNone/>
                <a:defRPr/>
              </a:pPr>
              <a:endParaRPr lang="en-US" sz="800" b="1" dirty="0">
                <a:latin typeface="+mn-lt"/>
                <a:ea typeface="굴림" pitchFamily="50" charset="-127"/>
              </a:endParaRPr>
            </a:p>
            <a:p>
              <a:pPr algn="ctr">
                <a:buFontTx/>
                <a:buNone/>
                <a:defRPr/>
              </a:pPr>
              <a:r>
                <a:rPr lang="en-US" sz="1600" b="1" dirty="0">
                  <a:latin typeface="+mn-lt"/>
                  <a:ea typeface="굴림" pitchFamily="50" charset="-127"/>
                </a:rPr>
                <a:t>Data Infrastructure</a:t>
              </a:r>
            </a:p>
            <a:p>
              <a:pPr algn="ctr">
                <a:buFontTx/>
                <a:buNone/>
                <a:defRPr/>
              </a:pPr>
              <a:r>
                <a:rPr lang="en-US" sz="1600" b="1" dirty="0">
                  <a:latin typeface="+mn-lt"/>
                  <a:ea typeface="굴림" pitchFamily="50" charset="-127"/>
                </a:rPr>
                <a:t>Data Center</a:t>
              </a:r>
            </a:p>
            <a:p>
              <a:pPr algn="ctr">
                <a:buFontTx/>
                <a:buNone/>
                <a:defRPr/>
              </a:pPr>
              <a:r>
                <a:rPr lang="en-US" sz="1600" b="1" dirty="0">
                  <a:latin typeface="+mn-lt"/>
                  <a:ea typeface="굴림" pitchFamily="50" charset="-127"/>
                </a:rPr>
                <a:t>Data mining</a:t>
              </a:r>
            </a:p>
          </p:txBody>
        </p:sp>
      </p:grpSp>
      <p:grpSp>
        <p:nvGrpSpPr>
          <p:cNvPr id="10" name="Group 6"/>
          <p:cNvGrpSpPr>
            <a:grpSpLocks/>
          </p:cNvGrpSpPr>
          <p:nvPr/>
        </p:nvGrpSpPr>
        <p:grpSpPr bwMode="auto">
          <a:xfrm>
            <a:off x="2568575" y="4084638"/>
            <a:ext cx="4364038" cy="1343025"/>
            <a:chOff x="4699000" y="1779588"/>
            <a:chExt cx="2332198" cy="1343025"/>
          </a:xfrm>
        </p:grpSpPr>
        <p:sp>
          <p:nvSpPr>
            <p:cNvPr id="11" name="Rounded Rectangle 10"/>
            <p:cNvSpPr/>
            <p:nvPr/>
          </p:nvSpPr>
          <p:spPr>
            <a:xfrm>
              <a:off x="4740571" y="1779588"/>
              <a:ext cx="2290627" cy="1343025"/>
            </a:xfrm>
            <a:prstGeom prst="roundRect">
              <a:avLst/>
            </a:prstGeom>
            <a:solidFill>
              <a:schemeClr val="accent2">
                <a:lumMod val="20000"/>
                <a:lumOff val="80000"/>
                <a:alpha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a:spLocks noChangeArrowheads="1"/>
            </p:cNvSpPr>
            <p:nvPr/>
          </p:nvSpPr>
          <p:spPr bwMode="auto">
            <a:xfrm>
              <a:off x="4699000" y="1887538"/>
              <a:ext cx="2324562" cy="928687"/>
            </a:xfrm>
            <a:prstGeom prst="rect">
              <a:avLst/>
            </a:prstGeom>
            <a:noFill/>
            <a:ln w="9525">
              <a:noFill/>
              <a:miter lim="800000"/>
              <a:headEnd/>
              <a:tailEnd/>
            </a:ln>
          </p:spPr>
          <p:txBody>
            <a:bodyPr>
              <a:spAutoFit/>
            </a:bodyPr>
            <a:lstStyle/>
            <a:p>
              <a:pPr algn="ctr">
                <a:buFontTx/>
                <a:buNone/>
                <a:defRPr/>
              </a:pPr>
              <a:r>
                <a:rPr lang="en-US" sz="1600" b="1" dirty="0">
                  <a:latin typeface="+mj-lt"/>
                  <a:ea typeface="굴림" pitchFamily="50" charset="-127"/>
                </a:rPr>
                <a:t>Website</a:t>
              </a:r>
            </a:p>
            <a:p>
              <a:pPr algn="ctr">
                <a:buFontTx/>
                <a:buNone/>
                <a:defRPr/>
              </a:pPr>
              <a:r>
                <a:rPr lang="en-US" sz="1600" b="1" dirty="0">
                  <a:latin typeface="+mj-lt"/>
                  <a:ea typeface="굴림" pitchFamily="50" charset="-127"/>
                </a:rPr>
                <a:t>Reports &amp; Graphs</a:t>
              </a:r>
            </a:p>
            <a:p>
              <a:pPr algn="ctr">
                <a:buFontTx/>
                <a:buNone/>
                <a:defRPr/>
              </a:pPr>
              <a:r>
                <a:rPr lang="en-US" sz="1600" b="1" dirty="0">
                  <a:latin typeface="+mj-lt"/>
                  <a:ea typeface="굴림" pitchFamily="50" charset="-127"/>
                </a:rPr>
                <a:t>http://ssw.unc.edu/ma</a:t>
              </a:r>
            </a:p>
          </p:txBody>
        </p:sp>
      </p:grpSp>
      <p:sp>
        <p:nvSpPr>
          <p:cNvPr id="13" name="Rounded Rectangle 12"/>
          <p:cNvSpPr/>
          <p:nvPr/>
        </p:nvSpPr>
        <p:spPr bwMode="auto">
          <a:xfrm>
            <a:off x="7119938" y="2887663"/>
            <a:ext cx="1797050" cy="3152775"/>
          </a:xfrm>
          <a:prstGeom prst="roundRect">
            <a:avLst/>
          </a:prstGeom>
          <a:solidFill>
            <a:schemeClr val="accent2">
              <a:lumMod val="20000"/>
              <a:lumOff val="80000"/>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bwMode="auto">
          <a:xfrm>
            <a:off x="7342188" y="1951038"/>
            <a:ext cx="1574800" cy="655637"/>
          </a:xfrm>
          <a:prstGeom prst="roundRect">
            <a:avLst/>
          </a:prstGeom>
          <a:solidFill>
            <a:schemeClr val="accent2">
              <a:lumMod val="20000"/>
              <a:lumOff val="80000"/>
              <a:alpha val="2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ustDataLst>
      <p:tags r:id="rId1"/>
    </p:custDataLst>
    <p:extLst>
      <p:ext uri="{BB962C8B-B14F-4D97-AF65-F5344CB8AC3E}">
        <p14:creationId xmlns:p14="http://schemas.microsoft.com/office/powerpoint/2010/main" val="3368449039"/>
      </p:ext>
    </p:extLst>
  </p:cSld>
  <p:clrMapOvr>
    <a:masterClrMapping/>
  </p:clrMapOvr>
  <p:transition spd="slow" advTm="529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49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35"/>
          <p:cNvGrpSpPr>
            <a:grpSpLocks/>
          </p:cNvGrpSpPr>
          <p:nvPr/>
        </p:nvGrpSpPr>
        <p:grpSpPr bwMode="auto">
          <a:xfrm>
            <a:off x="4932363" y="796925"/>
            <a:ext cx="4097337" cy="4779963"/>
            <a:chOff x="5545703" y="338494"/>
            <a:chExt cx="3390149" cy="4180749"/>
          </a:xfrm>
        </p:grpSpPr>
        <p:pic>
          <p:nvPicPr>
            <p:cNvPr id="31754" name="Picture 8" descr="fig2_sub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5703" y="338494"/>
              <a:ext cx="3320250" cy="219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9" descr="fig_sub2.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5602" y="2053434"/>
              <a:ext cx="3320250" cy="219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5849122" y="338494"/>
              <a:ext cx="2912035" cy="3940539"/>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a:p>
          </p:txBody>
        </p:sp>
        <p:sp>
          <p:nvSpPr>
            <p:cNvPr id="31757" name="TextBox 13"/>
            <p:cNvSpPr txBox="1">
              <a:spLocks noChangeArrowheads="1"/>
            </p:cNvSpPr>
            <p:nvPr/>
          </p:nvSpPr>
          <p:spPr bwMode="auto">
            <a:xfrm>
              <a:off x="6004141" y="4115444"/>
              <a:ext cx="2648402" cy="403799"/>
            </a:xfrm>
            <a:prstGeom prst="rect">
              <a:avLst/>
            </a:prstGeom>
            <a:solidFill>
              <a:schemeClr val="bg1"/>
            </a:solidFill>
            <a:ln w="76200">
              <a:solidFill>
                <a:srgbClr val="FFFF00"/>
              </a:solidFill>
              <a:miter lim="800000"/>
              <a:headEnd/>
              <a:tailEnd/>
            </a:ln>
          </p:spPr>
          <p:txBody>
            <a:bodyPr>
              <a:spAutoFit/>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ts val="600"/>
                </a:spcBef>
              </a:pPr>
              <a:r>
                <a:rPr lang="en-US" altLang="en-US" sz="1200" b="1">
                  <a:latin typeface="Arial" panose="020B0604020202020204" pitchFamily="34" charset="0"/>
                  <a:cs typeface="Arial" panose="020B0604020202020204" pitchFamily="34" charset="0"/>
                </a:rPr>
                <a:t>Placement Stability for SFY03_04 Cohort</a:t>
              </a:r>
            </a:p>
            <a:p>
              <a:pPr algn="ctr" eaLnBrk="1" hangingPunct="1">
                <a:spcAft>
                  <a:spcPts val="600"/>
                </a:spcAft>
              </a:pPr>
              <a:r>
                <a:rPr lang="en-US" altLang="en-US" sz="1200" b="1">
                  <a:latin typeface="Arial" panose="020B0604020202020204" pitchFamily="34" charset="0"/>
                  <a:cs typeface="Arial" panose="020B0604020202020204" pitchFamily="34" charset="0"/>
                </a:rPr>
                <a:t>In Guilford County by Race</a:t>
              </a:r>
            </a:p>
          </p:txBody>
        </p:sp>
      </p:grpSp>
      <p:cxnSp>
        <p:nvCxnSpPr>
          <p:cNvPr id="12" name="Straight Arrow Connector 11"/>
          <p:cNvCxnSpPr/>
          <p:nvPr/>
        </p:nvCxnSpPr>
        <p:spPr bwMode="auto">
          <a:xfrm flipV="1">
            <a:off x="5035550" y="5576888"/>
            <a:ext cx="450850" cy="309562"/>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31748" name="Group 36"/>
          <p:cNvGrpSpPr>
            <a:grpSpLocks/>
          </p:cNvGrpSpPr>
          <p:nvPr/>
        </p:nvGrpSpPr>
        <p:grpSpPr bwMode="auto">
          <a:xfrm>
            <a:off x="146050" y="338138"/>
            <a:ext cx="4876800" cy="5805487"/>
            <a:chOff x="538967" y="338494"/>
            <a:chExt cx="4876800" cy="5805841"/>
          </a:xfrm>
        </p:grpSpPr>
        <p:pic>
          <p:nvPicPr>
            <p:cNvPr id="31749" name="Picture 5" descr="mapwnam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5167" y="338494"/>
              <a:ext cx="4724400" cy="164270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Freeform 5"/>
            <p:cNvSpPr/>
            <p:nvPr/>
          </p:nvSpPr>
          <p:spPr bwMode="auto">
            <a:xfrm>
              <a:off x="2880530" y="570283"/>
              <a:ext cx="280987" cy="179398"/>
            </a:xfrm>
            <a:custGeom>
              <a:avLst/>
              <a:gdLst>
                <a:gd name="connsiteX0" fmla="*/ 961901 w 985652"/>
                <a:gd name="connsiteY0" fmla="*/ 807522 h 807522"/>
                <a:gd name="connsiteX1" fmla="*/ 950026 w 985652"/>
                <a:gd name="connsiteY1" fmla="*/ 249382 h 807522"/>
                <a:gd name="connsiteX2" fmla="*/ 950026 w 985652"/>
                <a:gd name="connsiteY2" fmla="*/ 249382 h 807522"/>
                <a:gd name="connsiteX3" fmla="*/ 985652 w 985652"/>
                <a:gd name="connsiteY3" fmla="*/ 23751 h 807522"/>
                <a:gd name="connsiteX4" fmla="*/ 356260 w 985652"/>
                <a:gd name="connsiteY4" fmla="*/ 23751 h 807522"/>
                <a:gd name="connsiteX5" fmla="*/ 356260 w 985652"/>
                <a:gd name="connsiteY5" fmla="*/ 23751 h 807522"/>
                <a:gd name="connsiteX6" fmla="*/ 35626 w 985652"/>
                <a:gd name="connsiteY6" fmla="*/ 0 h 807522"/>
                <a:gd name="connsiteX7" fmla="*/ 47501 w 985652"/>
                <a:gd name="connsiteY7" fmla="*/ 451262 h 807522"/>
                <a:gd name="connsiteX8" fmla="*/ 0 w 985652"/>
                <a:gd name="connsiteY8" fmla="*/ 546265 h 807522"/>
                <a:gd name="connsiteX9" fmla="*/ 11875 w 985652"/>
                <a:gd name="connsiteY9" fmla="*/ 760021 h 807522"/>
                <a:gd name="connsiteX10" fmla="*/ 534390 w 985652"/>
                <a:gd name="connsiteY10" fmla="*/ 760021 h 807522"/>
                <a:gd name="connsiteX11" fmla="*/ 534390 w 985652"/>
                <a:gd name="connsiteY11" fmla="*/ 760021 h 807522"/>
                <a:gd name="connsiteX12" fmla="*/ 961901 w 985652"/>
                <a:gd name="connsiteY12" fmla="*/ 807522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5652" h="807522">
                  <a:moveTo>
                    <a:pt x="961901" y="807522"/>
                  </a:moveTo>
                  <a:lnTo>
                    <a:pt x="950026" y="249382"/>
                  </a:lnTo>
                  <a:lnTo>
                    <a:pt x="950026" y="249382"/>
                  </a:lnTo>
                  <a:lnTo>
                    <a:pt x="985652" y="23751"/>
                  </a:lnTo>
                  <a:lnTo>
                    <a:pt x="356260" y="23751"/>
                  </a:lnTo>
                  <a:lnTo>
                    <a:pt x="356260" y="23751"/>
                  </a:lnTo>
                  <a:lnTo>
                    <a:pt x="35626" y="0"/>
                  </a:lnTo>
                  <a:lnTo>
                    <a:pt x="47501" y="451262"/>
                  </a:lnTo>
                  <a:lnTo>
                    <a:pt x="0" y="546265"/>
                  </a:lnTo>
                  <a:lnTo>
                    <a:pt x="11875" y="760021"/>
                  </a:lnTo>
                  <a:lnTo>
                    <a:pt x="534390" y="760021"/>
                  </a:lnTo>
                  <a:lnTo>
                    <a:pt x="534390" y="760021"/>
                  </a:lnTo>
                  <a:lnTo>
                    <a:pt x="961901" y="807522"/>
                  </a:lnTo>
                  <a:close/>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bwMode="auto">
            <a:xfrm>
              <a:off x="3139292" y="759207"/>
              <a:ext cx="346075" cy="192100"/>
            </a:xfrm>
            <a:custGeom>
              <a:avLst/>
              <a:gdLst>
                <a:gd name="connsiteX0" fmla="*/ 23751 w 1223159"/>
                <a:gd name="connsiteY0" fmla="*/ 83127 h 819397"/>
                <a:gd name="connsiteX1" fmla="*/ 35626 w 1223159"/>
                <a:gd name="connsiteY1" fmla="*/ 546265 h 819397"/>
                <a:gd name="connsiteX2" fmla="*/ 0 w 1223159"/>
                <a:gd name="connsiteY2" fmla="*/ 605642 h 819397"/>
                <a:gd name="connsiteX3" fmla="*/ 0 w 1223159"/>
                <a:gd name="connsiteY3" fmla="*/ 819397 h 819397"/>
                <a:gd name="connsiteX4" fmla="*/ 391886 w 1223159"/>
                <a:gd name="connsiteY4" fmla="*/ 819397 h 819397"/>
                <a:gd name="connsiteX5" fmla="*/ 486889 w 1223159"/>
                <a:gd name="connsiteY5" fmla="*/ 736270 h 819397"/>
                <a:gd name="connsiteX6" fmla="*/ 676894 w 1223159"/>
                <a:gd name="connsiteY6" fmla="*/ 712520 h 819397"/>
                <a:gd name="connsiteX7" fmla="*/ 676894 w 1223159"/>
                <a:gd name="connsiteY7" fmla="*/ 641268 h 819397"/>
                <a:gd name="connsiteX8" fmla="*/ 807522 w 1223159"/>
                <a:gd name="connsiteY8" fmla="*/ 581891 h 819397"/>
                <a:gd name="connsiteX9" fmla="*/ 950026 w 1223159"/>
                <a:gd name="connsiteY9" fmla="*/ 641268 h 819397"/>
                <a:gd name="connsiteX10" fmla="*/ 997527 w 1223159"/>
                <a:gd name="connsiteY10" fmla="*/ 700644 h 819397"/>
                <a:gd name="connsiteX11" fmla="*/ 1092530 w 1223159"/>
                <a:gd name="connsiteY11" fmla="*/ 819397 h 819397"/>
                <a:gd name="connsiteX12" fmla="*/ 1187533 w 1223159"/>
                <a:gd name="connsiteY12" fmla="*/ 665018 h 819397"/>
                <a:gd name="connsiteX13" fmla="*/ 1080655 w 1223159"/>
                <a:gd name="connsiteY13" fmla="*/ 605642 h 819397"/>
                <a:gd name="connsiteX14" fmla="*/ 1056904 w 1223159"/>
                <a:gd name="connsiteY14" fmla="*/ 510639 h 819397"/>
                <a:gd name="connsiteX15" fmla="*/ 1092530 w 1223159"/>
                <a:gd name="connsiteY15" fmla="*/ 439387 h 819397"/>
                <a:gd name="connsiteX16" fmla="*/ 1140031 w 1223159"/>
                <a:gd name="connsiteY16" fmla="*/ 356260 h 819397"/>
                <a:gd name="connsiteX17" fmla="*/ 1128156 w 1223159"/>
                <a:gd name="connsiteY17" fmla="*/ 273132 h 819397"/>
                <a:gd name="connsiteX18" fmla="*/ 1128156 w 1223159"/>
                <a:gd name="connsiteY18" fmla="*/ 201881 h 819397"/>
                <a:gd name="connsiteX19" fmla="*/ 1175657 w 1223159"/>
                <a:gd name="connsiteY19" fmla="*/ 142504 h 819397"/>
                <a:gd name="connsiteX20" fmla="*/ 1175657 w 1223159"/>
                <a:gd name="connsiteY20" fmla="*/ 71252 h 819397"/>
                <a:gd name="connsiteX21" fmla="*/ 1223159 w 1223159"/>
                <a:gd name="connsiteY21" fmla="*/ 23751 h 819397"/>
                <a:gd name="connsiteX22" fmla="*/ 997527 w 1223159"/>
                <a:gd name="connsiteY22" fmla="*/ 0 h 819397"/>
                <a:gd name="connsiteX23" fmla="*/ 997527 w 1223159"/>
                <a:gd name="connsiteY23" fmla="*/ 47501 h 819397"/>
                <a:gd name="connsiteX24" fmla="*/ 843148 w 1223159"/>
                <a:gd name="connsiteY24" fmla="*/ 71252 h 819397"/>
                <a:gd name="connsiteX25" fmla="*/ 783772 w 1223159"/>
                <a:gd name="connsiteY25" fmla="*/ 23751 h 819397"/>
                <a:gd name="connsiteX26" fmla="*/ 700644 w 1223159"/>
                <a:gd name="connsiteY26" fmla="*/ 23751 h 819397"/>
                <a:gd name="connsiteX27" fmla="*/ 700644 w 1223159"/>
                <a:gd name="connsiteY27" fmla="*/ 23751 h 819397"/>
                <a:gd name="connsiteX28" fmla="*/ 581891 w 1223159"/>
                <a:gd name="connsiteY28" fmla="*/ 0 h 819397"/>
                <a:gd name="connsiteX29" fmla="*/ 558140 w 1223159"/>
                <a:gd name="connsiteY29" fmla="*/ 71252 h 819397"/>
                <a:gd name="connsiteX30" fmla="*/ 23751 w 1223159"/>
                <a:gd name="connsiteY30" fmla="*/ 83127 h 81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3159" h="819397">
                  <a:moveTo>
                    <a:pt x="23751" y="83127"/>
                  </a:moveTo>
                  <a:lnTo>
                    <a:pt x="35626" y="546265"/>
                  </a:lnTo>
                  <a:lnTo>
                    <a:pt x="0" y="605642"/>
                  </a:lnTo>
                  <a:lnTo>
                    <a:pt x="0" y="819397"/>
                  </a:lnTo>
                  <a:lnTo>
                    <a:pt x="391886" y="819397"/>
                  </a:lnTo>
                  <a:lnTo>
                    <a:pt x="486889" y="736270"/>
                  </a:lnTo>
                  <a:lnTo>
                    <a:pt x="676894" y="712520"/>
                  </a:lnTo>
                  <a:lnTo>
                    <a:pt x="676894" y="641268"/>
                  </a:lnTo>
                  <a:lnTo>
                    <a:pt x="807522" y="581891"/>
                  </a:lnTo>
                  <a:lnTo>
                    <a:pt x="950026" y="641268"/>
                  </a:lnTo>
                  <a:lnTo>
                    <a:pt x="997527" y="700644"/>
                  </a:lnTo>
                  <a:lnTo>
                    <a:pt x="1092530" y="819397"/>
                  </a:lnTo>
                  <a:lnTo>
                    <a:pt x="1187533" y="665018"/>
                  </a:lnTo>
                  <a:lnTo>
                    <a:pt x="1080655" y="605642"/>
                  </a:lnTo>
                  <a:lnTo>
                    <a:pt x="1056904" y="510639"/>
                  </a:lnTo>
                  <a:lnTo>
                    <a:pt x="1092530" y="439387"/>
                  </a:lnTo>
                  <a:lnTo>
                    <a:pt x="1140031" y="356260"/>
                  </a:lnTo>
                  <a:cubicBezTo>
                    <a:pt x="1127505" y="281103"/>
                    <a:pt x="1128156" y="309086"/>
                    <a:pt x="1128156" y="273132"/>
                  </a:cubicBezTo>
                  <a:lnTo>
                    <a:pt x="1128156" y="201881"/>
                  </a:lnTo>
                  <a:lnTo>
                    <a:pt x="1175657" y="142504"/>
                  </a:lnTo>
                  <a:lnTo>
                    <a:pt x="1175657" y="71252"/>
                  </a:lnTo>
                  <a:lnTo>
                    <a:pt x="1223159" y="23751"/>
                  </a:lnTo>
                  <a:lnTo>
                    <a:pt x="997527" y="0"/>
                  </a:lnTo>
                  <a:lnTo>
                    <a:pt x="997527" y="47501"/>
                  </a:lnTo>
                  <a:cubicBezTo>
                    <a:pt x="839201" y="59681"/>
                    <a:pt x="843148" y="7765"/>
                    <a:pt x="843148" y="71252"/>
                  </a:cubicBezTo>
                  <a:cubicBezTo>
                    <a:pt x="792848" y="20952"/>
                    <a:pt x="818039" y="23751"/>
                    <a:pt x="783772" y="23751"/>
                  </a:cubicBezTo>
                  <a:lnTo>
                    <a:pt x="700644" y="23751"/>
                  </a:lnTo>
                  <a:lnTo>
                    <a:pt x="700644" y="23751"/>
                  </a:lnTo>
                  <a:lnTo>
                    <a:pt x="581891" y="0"/>
                  </a:lnTo>
                  <a:cubicBezTo>
                    <a:pt x="557053" y="86933"/>
                    <a:pt x="558140" y="111945"/>
                    <a:pt x="558140" y="71252"/>
                  </a:cubicBezTo>
                  <a:lnTo>
                    <a:pt x="23751" y="83127"/>
                  </a:lnTo>
                  <a:close/>
                </a:path>
              </a:pathLst>
            </a:custGeom>
            <a:no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 name="Straight Arrow Connector 7"/>
            <p:cNvCxnSpPr>
              <a:stCxn id="6" idx="9"/>
            </p:cNvCxnSpPr>
            <p:nvPr/>
          </p:nvCxnSpPr>
          <p:spPr bwMode="auto">
            <a:xfrm flipH="1">
              <a:off x="2285217" y="738568"/>
              <a:ext cx="598488" cy="171778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3175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967" y="2461335"/>
              <a:ext cx="48768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693189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descr="fig_sub4.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04800"/>
            <a:ext cx="4694238" cy="55435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771" name="TextBox 23"/>
          <p:cNvSpPr txBox="1">
            <a:spLocks noChangeArrowheads="1"/>
          </p:cNvSpPr>
          <p:nvPr/>
        </p:nvSpPr>
        <p:spPr bwMode="auto">
          <a:xfrm>
            <a:off x="4675188" y="5848350"/>
            <a:ext cx="3228975" cy="431800"/>
          </a:xfrm>
          <a:prstGeom prst="rect">
            <a:avLst/>
          </a:prstGeom>
          <a:solidFill>
            <a:schemeClr val="bg1"/>
          </a:solidFill>
          <a:ln w="12700">
            <a:solidFill>
              <a:schemeClr val="tx1"/>
            </a:solidFill>
            <a:miter lim="800000"/>
            <a:headEnd/>
            <a:tailEnd/>
          </a:ln>
        </p:spPr>
        <p:txBody>
          <a:bodyPr>
            <a:spAutoFit/>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ts val="600"/>
              </a:spcBef>
            </a:pPr>
            <a:r>
              <a:rPr lang="en-US" altLang="en-US" sz="1100" b="1">
                <a:latin typeface="Arial" panose="020B0604020202020204" pitchFamily="34" charset="0"/>
                <a:cs typeface="Arial" panose="020B0604020202020204" pitchFamily="34" charset="0"/>
              </a:rPr>
              <a:t>Rate of Leavaing Custody for the Children in SFY05_06 Cohort for North Carolina</a:t>
            </a:r>
          </a:p>
        </p:txBody>
      </p:sp>
      <p:sp>
        <p:nvSpPr>
          <p:cNvPr id="32772" name="TextBox 28"/>
          <p:cNvSpPr txBox="1">
            <a:spLocks noChangeArrowheads="1"/>
          </p:cNvSpPr>
          <p:nvPr/>
        </p:nvSpPr>
        <p:spPr bwMode="auto">
          <a:xfrm>
            <a:off x="457200" y="573088"/>
            <a:ext cx="3195638" cy="2092325"/>
          </a:xfrm>
          <a:prstGeom prst="rect">
            <a:avLst/>
          </a:prstGeom>
          <a:solidFill>
            <a:srgbClr val="CCFFFF"/>
          </a:solidFill>
          <a:ln w="12700">
            <a:solidFill>
              <a:schemeClr val="tx1"/>
            </a:solidFill>
            <a:prstDash val="sysDot"/>
            <a:miter lim="800000"/>
            <a:headEnd/>
            <a:tailEnd/>
          </a:ln>
        </p:spPr>
        <p:txBody>
          <a:bodyPr>
            <a:spAutoFit/>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ts val="600"/>
              </a:spcBef>
            </a:pPr>
            <a:endParaRPr lang="en-US" altLang="en-US" sz="1200" b="1">
              <a:latin typeface="Arial" panose="020B0604020202020204" pitchFamily="34" charset="0"/>
              <a:cs typeface="Arial" panose="020B0604020202020204" pitchFamily="34" charset="0"/>
            </a:endParaRPr>
          </a:p>
          <a:p>
            <a:pPr algn="ctr" eaLnBrk="1" hangingPunct="1">
              <a:spcBef>
                <a:spcPts val="600"/>
              </a:spcBef>
            </a:pPr>
            <a:r>
              <a:rPr lang="en-US" altLang="en-US" sz="1200" b="1" u="sng">
                <a:solidFill>
                  <a:srgbClr val="9900CC"/>
                </a:solidFill>
                <a:latin typeface="Arial" panose="020B0604020202020204" pitchFamily="34" charset="0"/>
                <a:cs typeface="Arial" panose="020B0604020202020204" pitchFamily="34" charset="0"/>
              </a:rPr>
              <a:t>Explanation for this Chart</a:t>
            </a:r>
          </a:p>
          <a:p>
            <a:pPr algn="ctr" eaLnBrk="1" hangingPunct="1">
              <a:spcBef>
                <a:spcPts val="600"/>
              </a:spcBef>
            </a:pPr>
            <a:r>
              <a:rPr lang="en-US" altLang="en-US" sz="1200">
                <a:solidFill>
                  <a:srgbClr val="9900CC"/>
                </a:solidFill>
                <a:latin typeface="Arial" panose="020B0604020202020204" pitchFamily="34" charset="0"/>
                <a:cs typeface="Arial" panose="020B0604020202020204" pitchFamily="34" charset="0"/>
              </a:rPr>
              <a:t>This chart depicts how many days children spent in their first Custody/Placement Authority.  Where the line crosses the 50 percent line, half of the children in that cohort are no longer in custody.  Length of stay is a longstanding concern regarding children’s experiences in out-of-home care …</a:t>
            </a:r>
          </a:p>
        </p:txBody>
      </p:sp>
    </p:spTree>
    <p:extLst>
      <p:ext uri="{BB962C8B-B14F-4D97-AF65-F5344CB8AC3E}">
        <p14:creationId xmlns:p14="http://schemas.microsoft.com/office/powerpoint/2010/main" val="20232392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0" descr="fig2_sub4.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73075"/>
            <a:ext cx="4267200" cy="4737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3795" name="Picture 11" descr="fig2_sub5.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457200"/>
            <a:ext cx="4279900" cy="47529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3796" name="TextBox 18"/>
          <p:cNvSpPr txBox="1">
            <a:spLocks noChangeArrowheads="1"/>
          </p:cNvSpPr>
          <p:nvPr/>
        </p:nvSpPr>
        <p:spPr bwMode="auto">
          <a:xfrm>
            <a:off x="457200" y="5434013"/>
            <a:ext cx="3505200" cy="1062037"/>
          </a:xfrm>
          <a:prstGeom prst="rect">
            <a:avLst/>
          </a:prstGeom>
          <a:solidFill>
            <a:schemeClr val="bg1"/>
          </a:solidFill>
          <a:ln w="12700">
            <a:solidFill>
              <a:srgbClr val="FF33CC"/>
            </a:solidFill>
            <a:miter lim="800000"/>
            <a:headEnd/>
            <a:tailEnd/>
          </a:ln>
        </p:spPr>
        <p:txBody>
          <a:bodyPr>
            <a:spAutoFit/>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ts val="600"/>
              </a:spcBef>
            </a:pPr>
            <a:r>
              <a:rPr lang="en-US" altLang="en-US" sz="1200" b="1">
                <a:latin typeface="Arial" panose="020B0604020202020204" pitchFamily="34" charset="0"/>
                <a:cs typeface="Arial" panose="020B0604020202020204" pitchFamily="34" charset="0"/>
              </a:rPr>
              <a:t>Reports of Abuse and Neglect </a:t>
            </a:r>
          </a:p>
          <a:p>
            <a:pPr algn="ctr" eaLnBrk="1" hangingPunct="1">
              <a:spcBef>
                <a:spcPts val="600"/>
              </a:spcBef>
            </a:pPr>
            <a:r>
              <a:rPr lang="en-US" altLang="en-US" sz="1200" b="1">
                <a:latin typeface="Arial" panose="020B0604020202020204" pitchFamily="34" charset="0"/>
                <a:cs typeface="Arial" panose="020B0604020202020204" pitchFamily="34" charset="0"/>
              </a:rPr>
              <a:t>In Chatham County</a:t>
            </a:r>
          </a:p>
          <a:p>
            <a:pPr algn="ctr" eaLnBrk="1" hangingPunct="1">
              <a:spcBef>
                <a:spcPts val="600"/>
              </a:spcBef>
            </a:pPr>
            <a:r>
              <a:rPr lang="en-US" altLang="en-US" sz="1200" b="1">
                <a:latin typeface="Arial" panose="020B0604020202020204" pitchFamily="34" charset="0"/>
                <a:cs typeface="Arial" panose="020B0604020202020204" pitchFamily="34" charset="0"/>
              </a:rPr>
              <a:t>Unique Number of Children </a:t>
            </a:r>
          </a:p>
          <a:p>
            <a:pPr algn="ctr" eaLnBrk="1" hangingPunct="1">
              <a:spcBef>
                <a:spcPts val="600"/>
              </a:spcBef>
            </a:pPr>
            <a:r>
              <a:rPr lang="en-US" altLang="en-US" sz="1200" b="1">
                <a:latin typeface="Arial" panose="020B0604020202020204" pitchFamily="34" charset="0"/>
                <a:cs typeface="Arial" panose="020B0604020202020204" pitchFamily="34" charset="0"/>
              </a:rPr>
              <a:t>by First Ever Report Cohort</a:t>
            </a:r>
          </a:p>
        </p:txBody>
      </p:sp>
      <p:sp>
        <p:nvSpPr>
          <p:cNvPr id="33797" name="TextBox 16"/>
          <p:cNvSpPr txBox="1">
            <a:spLocks noChangeArrowheads="1"/>
          </p:cNvSpPr>
          <p:nvPr/>
        </p:nvSpPr>
        <p:spPr bwMode="auto">
          <a:xfrm>
            <a:off x="5224463" y="5434013"/>
            <a:ext cx="3228975" cy="1062037"/>
          </a:xfrm>
          <a:prstGeom prst="rect">
            <a:avLst/>
          </a:prstGeom>
          <a:solidFill>
            <a:schemeClr val="bg1"/>
          </a:solidFill>
          <a:ln w="12700">
            <a:solidFill>
              <a:srgbClr val="FF33CC"/>
            </a:solidFill>
            <a:miter lim="800000"/>
            <a:headEnd/>
            <a:tailEnd/>
          </a:ln>
        </p:spPr>
        <p:txBody>
          <a:bodyPr>
            <a:spAutoFit/>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eaLnBrk="1" hangingPunct="1">
              <a:spcBef>
                <a:spcPts val="600"/>
              </a:spcBef>
            </a:pPr>
            <a:r>
              <a:rPr lang="en-US" altLang="en-US" sz="1200" b="1">
                <a:latin typeface="Arial" panose="020B0604020202020204" pitchFamily="34" charset="0"/>
                <a:cs typeface="Arial" panose="020B0604020202020204" pitchFamily="34" charset="0"/>
              </a:rPr>
              <a:t>Reports of Abuse and Neglect by Age </a:t>
            </a:r>
          </a:p>
          <a:p>
            <a:pPr algn="ctr" eaLnBrk="1" hangingPunct="1">
              <a:spcBef>
                <a:spcPts val="600"/>
              </a:spcBef>
            </a:pPr>
            <a:r>
              <a:rPr lang="en-US" altLang="en-US" sz="1200" b="1">
                <a:latin typeface="Arial" panose="020B0604020202020204" pitchFamily="34" charset="0"/>
                <a:cs typeface="Arial" panose="020B0604020202020204" pitchFamily="34" charset="0"/>
              </a:rPr>
              <a:t>In Chatham County</a:t>
            </a:r>
          </a:p>
          <a:p>
            <a:pPr algn="ctr" eaLnBrk="1" hangingPunct="1">
              <a:spcBef>
                <a:spcPts val="600"/>
              </a:spcBef>
            </a:pPr>
            <a:r>
              <a:rPr lang="en-US" altLang="en-US" sz="1200" b="1">
                <a:latin typeface="Arial" panose="020B0604020202020204" pitchFamily="34" charset="0"/>
                <a:cs typeface="Arial" panose="020B0604020202020204" pitchFamily="34" charset="0"/>
              </a:rPr>
              <a:t>Unique Number of Children </a:t>
            </a:r>
          </a:p>
          <a:p>
            <a:pPr algn="ctr" eaLnBrk="1" hangingPunct="1">
              <a:spcBef>
                <a:spcPts val="600"/>
              </a:spcBef>
            </a:pPr>
            <a:r>
              <a:rPr lang="en-US" altLang="en-US" sz="1200" b="1">
                <a:latin typeface="Arial" panose="020B0604020202020204" pitchFamily="34" charset="0"/>
                <a:cs typeface="Arial" panose="020B0604020202020204" pitchFamily="34" charset="0"/>
              </a:rPr>
              <a:t>by First Ever Report Cohort</a:t>
            </a:r>
          </a:p>
        </p:txBody>
      </p:sp>
    </p:spTree>
    <p:extLst>
      <p:ext uri="{BB962C8B-B14F-4D97-AF65-F5344CB8AC3E}">
        <p14:creationId xmlns:p14="http://schemas.microsoft.com/office/powerpoint/2010/main" val="2288840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Properties of BIG DATA : 4V</a:t>
            </a:r>
          </a:p>
        </p:txBody>
      </p:sp>
      <p:sp>
        <p:nvSpPr>
          <p:cNvPr id="10243" name="Content Placeholder 2"/>
          <p:cNvSpPr>
            <a:spLocks noGrp="1"/>
          </p:cNvSpPr>
          <p:nvPr>
            <p:ph idx="1"/>
          </p:nvPr>
        </p:nvSpPr>
        <p:spPr/>
        <p:txBody>
          <a:bodyPr/>
          <a:lstStyle/>
          <a:p>
            <a:r>
              <a:rPr lang="en-US" altLang="en-US" dirty="0" smtClean="0"/>
              <a:t>Volume : lots of data</a:t>
            </a:r>
          </a:p>
          <a:p>
            <a:r>
              <a:rPr lang="en-US" altLang="en-US" dirty="0" smtClean="0"/>
              <a:t>Velocity : constantly generating &amp; changing</a:t>
            </a:r>
          </a:p>
          <a:p>
            <a:r>
              <a:rPr lang="en-US" altLang="en-US" dirty="0" smtClean="0">
                <a:solidFill>
                  <a:srgbClr val="0070C0"/>
                </a:solidFill>
              </a:rPr>
              <a:t>Variety : expressed in many ways</a:t>
            </a:r>
          </a:p>
          <a:p>
            <a:r>
              <a:rPr lang="en-US" altLang="en-US" dirty="0" smtClean="0">
                <a:solidFill>
                  <a:srgbClr val="0070C0"/>
                </a:solidFill>
              </a:rPr>
              <a:t>Veracity : lots of errors</a:t>
            </a:r>
          </a:p>
          <a:p>
            <a:r>
              <a:rPr lang="en-US" altLang="en-US" dirty="0" smtClean="0"/>
              <a:t>(Value)</a:t>
            </a:r>
          </a:p>
          <a:p>
            <a:endParaRPr lang="en-US" altLang="en-US" dirty="0" smtClean="0"/>
          </a:p>
        </p:txBody>
      </p:sp>
      <p:sp>
        <p:nvSpPr>
          <p:cNvPr id="4" name="Rectangle 21"/>
          <p:cNvSpPr>
            <a:spLocks noChangeArrowheads="1"/>
          </p:cNvSpPr>
          <p:nvPr/>
        </p:nvSpPr>
        <p:spPr bwMode="auto">
          <a:xfrm>
            <a:off x="1306286" y="4654991"/>
            <a:ext cx="7110413" cy="1471172"/>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smtClean="0">
                <a:solidFill>
                  <a:schemeClr val="accent2"/>
                </a:solidFill>
                <a:latin typeface="Arial Narrow" pitchFamily="34" charset="0"/>
              </a:rPr>
              <a:t>EXAMPLE: the INTERNET!</a:t>
            </a:r>
          </a:p>
          <a:p>
            <a:pPr algn="ctr">
              <a:buFontTx/>
              <a:buNone/>
            </a:pPr>
            <a:r>
              <a:rPr lang="en-US" altLang="en-US" b="1" dirty="0" smtClean="0">
                <a:solidFill>
                  <a:schemeClr val="accent2"/>
                </a:solidFill>
                <a:latin typeface="Arial Narrow" pitchFamily="34" charset="0"/>
              </a:rPr>
              <a:t>What </a:t>
            </a:r>
            <a:r>
              <a:rPr lang="en-US" altLang="en-US" b="1" dirty="0">
                <a:solidFill>
                  <a:schemeClr val="accent2"/>
                </a:solidFill>
                <a:latin typeface="Arial Narrow" pitchFamily="34" charset="0"/>
              </a:rPr>
              <a:t>do you do to find information/knowledge on the Internet?</a:t>
            </a:r>
          </a:p>
        </p:txBody>
      </p:sp>
    </p:spTree>
    <p:custDataLst>
      <p:tags r:id="rId1"/>
    </p:custDataLst>
    <p:extLst>
      <p:ext uri="{BB962C8B-B14F-4D97-AF65-F5344CB8AC3E}">
        <p14:creationId xmlns:p14="http://schemas.microsoft.com/office/powerpoint/2010/main" val="565165963"/>
      </p:ext>
    </p:extLst>
  </p:cSld>
  <p:clrMapOvr>
    <a:masterClrMapping/>
  </p:clrMapOvr>
  <p:transition spd="slow" advTm="35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13" y="990600"/>
            <a:ext cx="91440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8143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Research</a:t>
            </a:r>
          </a:p>
        </p:txBody>
      </p:sp>
      <p:sp>
        <p:nvSpPr>
          <p:cNvPr id="35843" name="Content Placeholder 2"/>
          <p:cNvSpPr>
            <a:spLocks noGrp="1"/>
          </p:cNvSpPr>
          <p:nvPr>
            <p:ph idx="1"/>
          </p:nvPr>
        </p:nvSpPr>
        <p:spPr/>
        <p:txBody>
          <a:bodyPr/>
          <a:lstStyle/>
          <a:p>
            <a:r>
              <a:rPr lang="en-US" altLang="en-US" sz="2000" smtClean="0"/>
              <a:t>Barth, R. P., Duncan, D. F., Hodorowicz, M.T., and </a:t>
            </a:r>
            <a:r>
              <a:rPr lang="en-US" altLang="en-US" sz="2000" b="1" smtClean="0"/>
              <a:t>Kum, H.C.</a:t>
            </a:r>
            <a:r>
              <a:rPr lang="en-US" altLang="en-US" sz="2000" smtClean="0"/>
              <a:t>, </a:t>
            </a:r>
            <a:r>
              <a:rPr lang="en-US" altLang="en-US" sz="2000" b="1" u="sng" smtClean="0"/>
              <a:t>Felonious Arrests of Former Foster Care and TANF-Involved Youth</a:t>
            </a:r>
            <a:r>
              <a:rPr lang="en-US" altLang="en-US" sz="2000" smtClean="0"/>
              <a:t>, </a:t>
            </a:r>
            <a:r>
              <a:rPr lang="en-US" altLang="en-US" sz="2000" i="1" smtClean="0"/>
              <a:t>Journal of the Society for Social Work and Research,</a:t>
            </a:r>
            <a:r>
              <a:rPr lang="en-US" altLang="en-US" sz="2000" smtClean="0"/>
              <a:t> 1:pp 104-123, 2010.</a:t>
            </a:r>
          </a:p>
          <a:p>
            <a:r>
              <a:rPr lang="en-US" altLang="en-US" sz="2000" b="1" smtClean="0"/>
              <a:t>Kum, H. C.</a:t>
            </a:r>
            <a:r>
              <a:rPr lang="en-US" altLang="en-US" sz="2000" smtClean="0"/>
              <a:t>, Barth, R., Stewart, C. J., Lee, C. K. (2012). </a:t>
            </a:r>
            <a:r>
              <a:rPr lang="en-US" altLang="en-US" sz="2000" b="1" u="sng" smtClean="0"/>
              <a:t>Coming of Age: Employment Outcomes for Youth Who Age Out of Foster Care Through Their Middle to Late Twenties</a:t>
            </a:r>
            <a:r>
              <a:rPr lang="en-US" altLang="en-US" sz="2000" smtClean="0"/>
              <a:t>. </a:t>
            </a:r>
            <a:endParaRPr lang="en-US" altLang="en-US" sz="2000" b="1" smtClean="0"/>
          </a:p>
          <a:p>
            <a:r>
              <a:rPr lang="en-US" altLang="en-US" sz="2000" b="1" smtClean="0"/>
              <a:t>Kum, H.C.</a:t>
            </a:r>
            <a:r>
              <a:rPr lang="en-US" altLang="en-US" sz="2000" smtClean="0"/>
              <a:t>, Duncan, D.F., &amp; Stewart, C. J., </a:t>
            </a:r>
            <a:r>
              <a:rPr lang="en-US" altLang="en-US" sz="2000" b="1" u="sng" smtClean="0"/>
              <a:t>Supporting Self-Evaluation in Local Government via KDD</a:t>
            </a:r>
            <a:r>
              <a:rPr lang="en-US" altLang="en-US" sz="2000" smtClean="0"/>
              <a:t>, </a:t>
            </a:r>
            <a:r>
              <a:rPr lang="en-US" altLang="en-US" sz="2000" i="1" smtClean="0"/>
              <a:t>Government Information Quarterly: Building the Next-Generation Digital Government Infrastructures,</a:t>
            </a:r>
            <a:r>
              <a:rPr lang="en-US" altLang="en-US" sz="2000" smtClean="0"/>
              <a:t> 26(2):pp 295-304, April 2009.</a:t>
            </a:r>
          </a:p>
          <a:p>
            <a:r>
              <a:rPr lang="en-US" altLang="en-US" sz="2000" smtClean="0"/>
              <a:t>Various state reports</a:t>
            </a:r>
          </a:p>
          <a:p>
            <a:pPr lvl="1"/>
            <a:r>
              <a:rPr lang="en-US" altLang="en-US" sz="1600" smtClean="0"/>
              <a:t>09 North Carolina’s Children’s Index, Action for Children</a:t>
            </a:r>
            <a:endParaRPr lang="en-US" altLang="en-US" sz="2000" smtClean="0"/>
          </a:p>
          <a:p>
            <a:pPr lvl="1"/>
            <a:r>
              <a:rPr lang="en-US" altLang="en-US" sz="1600" smtClean="0"/>
              <a:t>BTC (NC Budget &amp; Tax Center) Brief, NC Justice Center </a:t>
            </a:r>
            <a:endParaRPr lang="en-US" altLang="en-US" sz="2000" smtClean="0"/>
          </a:p>
          <a:p>
            <a:pPr lvl="1"/>
            <a:r>
              <a:rPr lang="en-US" altLang="en-US" sz="1600" smtClean="0"/>
              <a:t>BTC (NC Budget &amp; Tax Center) Brief, NC Justice Center</a:t>
            </a:r>
            <a:endParaRPr lang="en-US" altLang="en-US" smtClean="0"/>
          </a:p>
        </p:txBody>
      </p:sp>
    </p:spTree>
    <p:extLst>
      <p:ext uri="{BB962C8B-B14F-4D97-AF65-F5344CB8AC3E}">
        <p14:creationId xmlns:p14="http://schemas.microsoft.com/office/powerpoint/2010/main" val="25514135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KDD system</a:t>
            </a:r>
          </a:p>
        </p:txBody>
      </p:sp>
      <p:sp>
        <p:nvSpPr>
          <p:cNvPr id="36867" name="Content Placeholder 2"/>
          <p:cNvSpPr>
            <a:spLocks noGrp="1"/>
          </p:cNvSpPr>
          <p:nvPr>
            <p:ph idx="1"/>
          </p:nvPr>
        </p:nvSpPr>
        <p:spPr/>
        <p:txBody>
          <a:bodyPr>
            <a:normAutofit fontScale="92500" lnSpcReduction="20000"/>
          </a:bodyPr>
          <a:lstStyle/>
          <a:p>
            <a:r>
              <a:rPr lang="en-US" altLang="en-US" smtClean="0"/>
              <a:t>Easy to use and maintain</a:t>
            </a:r>
          </a:p>
          <a:p>
            <a:r>
              <a:rPr lang="en-US" altLang="en-US" smtClean="0"/>
              <a:t>Timely information</a:t>
            </a:r>
          </a:p>
          <a:p>
            <a:r>
              <a:rPr lang="en-US" altLang="en-US" smtClean="0"/>
              <a:t>Difficulties :counting!</a:t>
            </a:r>
          </a:p>
          <a:p>
            <a:pPr lvl="1"/>
            <a:r>
              <a:rPr lang="en-US" altLang="en-US" smtClean="0"/>
              <a:t>What to measure? How to measure?</a:t>
            </a:r>
          </a:p>
          <a:p>
            <a:pPr lvl="1"/>
            <a:r>
              <a:rPr lang="en-US" altLang="en-US" smtClean="0"/>
              <a:t>Measure child maltreatment in county ?</a:t>
            </a:r>
          </a:p>
          <a:p>
            <a:pPr lvl="1"/>
            <a:r>
              <a:rPr lang="en-US" altLang="en-US" smtClean="0"/>
              <a:t>When you have a solid count of important things, easy to apply sophisticated statistics on the count </a:t>
            </a:r>
          </a:p>
          <a:p>
            <a:r>
              <a:rPr lang="en-US" altLang="en-US" smtClean="0"/>
              <a:t>IT Difficulties</a:t>
            </a:r>
          </a:p>
          <a:p>
            <a:pPr lvl="1"/>
            <a:r>
              <a:rPr lang="en-US" altLang="en-US" smtClean="0"/>
              <a:t>Project management : testing, help pages</a:t>
            </a:r>
          </a:p>
          <a:p>
            <a:pPr lvl="1"/>
            <a:r>
              <a:rPr lang="en-US" altLang="en-US" smtClean="0"/>
              <a:t>Data management</a:t>
            </a:r>
          </a:p>
        </p:txBody>
      </p:sp>
    </p:spTree>
    <p:extLst>
      <p:ext uri="{BB962C8B-B14F-4D97-AF65-F5344CB8AC3E}">
        <p14:creationId xmlns:p14="http://schemas.microsoft.com/office/powerpoint/2010/main" val="10127605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fontScale="90000"/>
          </a:bodyPr>
          <a:lstStyle/>
          <a:p>
            <a:r>
              <a:rPr lang="en-US" altLang="en-US" smtClean="0"/>
              <a:t>Lessons : common sense counting</a:t>
            </a:r>
          </a:p>
        </p:txBody>
      </p:sp>
      <p:sp>
        <p:nvSpPr>
          <p:cNvPr id="37891" name="Content Placeholder 2"/>
          <p:cNvSpPr>
            <a:spLocks noGrp="1"/>
          </p:cNvSpPr>
          <p:nvPr>
            <p:ph idx="1"/>
          </p:nvPr>
        </p:nvSpPr>
        <p:spPr/>
        <p:txBody>
          <a:bodyPr>
            <a:normAutofit fontScale="92500" lnSpcReduction="20000"/>
          </a:bodyPr>
          <a:lstStyle/>
          <a:p>
            <a:r>
              <a:rPr lang="en-US" altLang="en-US" smtClean="0"/>
              <a:t>What to count?</a:t>
            </a:r>
          </a:p>
          <a:p>
            <a:r>
              <a:rPr lang="en-US" altLang="en-US" smtClean="0"/>
              <a:t>What is the context (denominator)?</a:t>
            </a:r>
          </a:p>
          <a:p>
            <a:r>
              <a:rPr lang="en-US" altLang="en-US" smtClean="0"/>
              <a:t>Understand exactly what you have</a:t>
            </a:r>
          </a:p>
          <a:p>
            <a:pPr lvl="1"/>
            <a:r>
              <a:rPr lang="en-US" altLang="en-US" smtClean="0"/>
              <a:t>What is the unit of rows</a:t>
            </a:r>
          </a:p>
          <a:p>
            <a:pPr lvl="1"/>
            <a:r>
              <a:rPr lang="en-US" altLang="en-US" smtClean="0"/>
              <a:t>What is being counted in variables (columns)</a:t>
            </a:r>
          </a:p>
          <a:p>
            <a:r>
              <a:rPr lang="en-US" altLang="en-US" smtClean="0"/>
              <a:t>ALWAYS check for face validity of counts</a:t>
            </a:r>
          </a:p>
          <a:p>
            <a:pPr lvl="1"/>
            <a:r>
              <a:rPr lang="en-US" altLang="en-US" smtClean="0"/>
              <a:t>Data that is not used goes bad</a:t>
            </a:r>
          </a:p>
          <a:p>
            <a:r>
              <a:rPr lang="en-US" altLang="en-US" smtClean="0"/>
              <a:t>Cross check whenever you can</a:t>
            </a:r>
          </a:p>
          <a:p>
            <a:r>
              <a:rPr lang="en-US" altLang="en-US" smtClean="0"/>
              <a:t>Sensitivity analysis</a:t>
            </a:r>
          </a:p>
          <a:p>
            <a:r>
              <a:rPr lang="en-US" altLang="en-US" smtClean="0"/>
              <a:t>Look at your data</a:t>
            </a:r>
          </a:p>
        </p:txBody>
      </p:sp>
    </p:spTree>
    <p:extLst>
      <p:ext uri="{BB962C8B-B14F-4D97-AF65-F5344CB8AC3E}">
        <p14:creationId xmlns:p14="http://schemas.microsoft.com/office/powerpoint/2010/main" val="1727093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a:t>
            </a:r>
            <a:endParaRPr lang="en-US" dirty="0"/>
          </a:p>
        </p:txBody>
      </p:sp>
      <p:sp>
        <p:nvSpPr>
          <p:cNvPr id="3" name="Content Placeholder 2"/>
          <p:cNvSpPr>
            <a:spLocks noGrp="1"/>
          </p:cNvSpPr>
          <p:nvPr>
            <p:ph idx="1"/>
          </p:nvPr>
        </p:nvSpPr>
        <p:spPr/>
        <p:txBody>
          <a:bodyPr/>
          <a:lstStyle/>
          <a:p>
            <a:r>
              <a:rPr lang="en-US"/>
              <a:t>http://research.tamhsc.edu/pinformatics/data-science/</a:t>
            </a:r>
            <a:endParaRPr lang="en-US" dirty="0"/>
          </a:p>
        </p:txBody>
      </p:sp>
    </p:spTree>
    <p:extLst>
      <p:ext uri="{BB962C8B-B14F-4D97-AF65-F5344CB8AC3E}">
        <p14:creationId xmlns:p14="http://schemas.microsoft.com/office/powerpoint/2010/main" val="39553729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Autofit/>
          </a:bodyPr>
          <a:lstStyle/>
          <a:p>
            <a:r>
              <a:rPr lang="en-US" altLang="en-US" sz="3600" dirty="0" smtClean="0"/>
              <a:t>International </a:t>
            </a:r>
            <a:br>
              <a:rPr lang="en-US" altLang="en-US" sz="3600" dirty="0" smtClean="0"/>
            </a:br>
            <a:r>
              <a:rPr lang="en-US" altLang="en-US" sz="3600" dirty="0" smtClean="0"/>
              <a:t>Population Health Informatics Research </a:t>
            </a:r>
          </a:p>
        </p:txBody>
      </p:sp>
      <p:sp>
        <p:nvSpPr>
          <p:cNvPr id="22531" name="Content Placeholder 2"/>
          <p:cNvSpPr>
            <a:spLocks noGrp="1"/>
          </p:cNvSpPr>
          <p:nvPr>
            <p:ph idx="1"/>
          </p:nvPr>
        </p:nvSpPr>
        <p:spPr/>
        <p:txBody>
          <a:bodyPr>
            <a:normAutofit/>
          </a:bodyPr>
          <a:lstStyle/>
          <a:p>
            <a:r>
              <a:rPr lang="en-US" altLang="en-US" sz="1800" dirty="0" smtClean="0"/>
              <a:t>US : LEHD (Census Bureau) –</a:t>
            </a:r>
            <a:r>
              <a:rPr lang="ko-KR" altLang="en-US" sz="1800" dirty="0" smtClean="0">
                <a:ea typeface="굴림" pitchFamily="50" charset="-127"/>
              </a:rPr>
              <a:t> </a:t>
            </a:r>
            <a:r>
              <a:rPr lang="en-US" altLang="ko-KR" sz="1800" dirty="0" smtClean="0">
                <a:ea typeface="굴림" pitchFamily="50" charset="-127"/>
              </a:rPr>
              <a:t>2010</a:t>
            </a:r>
            <a:r>
              <a:rPr lang="en-US" altLang="en-US" sz="1800" dirty="0" smtClean="0"/>
              <a:t> Nobel Prize in economics</a:t>
            </a:r>
          </a:p>
          <a:p>
            <a:r>
              <a:rPr lang="en-US" altLang="en-US" sz="1800" dirty="0" smtClean="0"/>
              <a:t>Australia &amp; New Zealand</a:t>
            </a:r>
          </a:p>
          <a:p>
            <a:pPr lvl="1"/>
            <a:r>
              <a:rPr lang="en-US" altLang="en-US" sz="1600" dirty="0" smtClean="0"/>
              <a:t>National Centre for Epidemiology and Population Health (NCEPH), The Australian National University</a:t>
            </a:r>
          </a:p>
          <a:p>
            <a:pPr lvl="1"/>
            <a:r>
              <a:rPr lang="en-US" altLang="en-US" sz="1600" dirty="0" smtClean="0"/>
              <a:t>Australian Institute of Health and Welfare</a:t>
            </a:r>
          </a:p>
          <a:p>
            <a:pPr lvl="1"/>
            <a:r>
              <a:rPr lang="en-US" altLang="en-US" sz="1600" dirty="0" smtClean="0"/>
              <a:t>Centre for Health Record Linkage</a:t>
            </a:r>
          </a:p>
          <a:p>
            <a:pPr lvl="1"/>
            <a:r>
              <a:rPr lang="en-US" altLang="en-US" sz="1600" dirty="0" smtClean="0"/>
              <a:t>Centre for the Study of Assessment and </a:t>
            </a:r>
            <a:r>
              <a:rPr lang="en-US" altLang="en-US" sz="1600" dirty="0" err="1" smtClean="0"/>
              <a:t>Prioritisation</a:t>
            </a:r>
            <a:r>
              <a:rPr lang="en-US" altLang="en-US" sz="1600" dirty="0" smtClean="0"/>
              <a:t> in Health, School of Medicine and Health Science (NZ)</a:t>
            </a:r>
          </a:p>
          <a:p>
            <a:r>
              <a:rPr lang="en-US" altLang="en-US" sz="1800" dirty="0" smtClean="0"/>
              <a:t>EU</a:t>
            </a:r>
          </a:p>
          <a:p>
            <a:pPr lvl="1"/>
            <a:r>
              <a:rPr lang="en-US" altLang="en-US" sz="1600" dirty="0" smtClean="0"/>
              <a:t>Health Information Research Unit, School of Medicine, Swansea University, Wales, UK</a:t>
            </a:r>
          </a:p>
          <a:p>
            <a:pPr lvl="1"/>
            <a:r>
              <a:rPr lang="en-US" altLang="en-US" sz="1600" dirty="0" smtClean="0"/>
              <a:t>Health Services Research Unit, University of Aberdeen, Scotland</a:t>
            </a:r>
          </a:p>
          <a:p>
            <a:r>
              <a:rPr lang="en-US" altLang="en-US" sz="1800" dirty="0" smtClean="0"/>
              <a:t>Canada</a:t>
            </a:r>
          </a:p>
          <a:p>
            <a:pPr lvl="1"/>
            <a:r>
              <a:rPr lang="en-US" altLang="en-US" sz="1600" dirty="0" smtClean="0"/>
              <a:t>Canadian Institute for Health Information</a:t>
            </a:r>
          </a:p>
          <a:p>
            <a:pPr lvl="1"/>
            <a:r>
              <a:rPr lang="en-US" altLang="en-US" sz="1600" dirty="0" smtClean="0"/>
              <a:t>Child and Youth Data Lab, Alberta Centre for Child, Family and Community Research</a:t>
            </a:r>
          </a:p>
        </p:txBody>
      </p:sp>
    </p:spTree>
    <p:extLst>
      <p:ext uri="{BB962C8B-B14F-4D97-AF65-F5344CB8AC3E}">
        <p14:creationId xmlns:p14="http://schemas.microsoft.com/office/powerpoint/2010/main" val="2477599632"/>
      </p:ext>
    </p:extLst>
  </p:cSld>
  <p:clrMapOvr>
    <a:masterClrMapping/>
  </p:clrMapOvr>
  <p:transition spd="slow" advTm="26725"/>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199" y="2492469"/>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What is Data Science ?</a:t>
            </a:r>
          </a:p>
        </p:txBody>
      </p:sp>
      <p:sp>
        <p:nvSpPr>
          <p:cNvPr id="18" name="Content Placeholder 2"/>
          <p:cNvSpPr txBox="1">
            <a:spLocks/>
          </p:cNvSpPr>
          <p:nvPr/>
        </p:nvSpPr>
        <p:spPr>
          <a:xfrm>
            <a:off x="457199" y="3048001"/>
            <a:ext cx="8229600" cy="3078162"/>
          </a:xfrm>
          <a:prstGeom prst="rect">
            <a:avLst/>
          </a:prstGeom>
        </p:spPr>
        <p:txBody>
          <a:bodyPr vert="horz" lIns="91440" tIns="45720" rIns="91440" bIns="45720" numCol="2" rtlCol="0">
            <a:normAutofit fontScale="92500" lnSpcReduction="1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lvl="1" algn="l"/>
            <a:r>
              <a:rPr lang="en-US" altLang="en-US" sz="2400" b="1" u="sng" dirty="0" smtClean="0">
                <a:solidFill>
                  <a:schemeClr val="accent2"/>
                </a:solidFill>
              </a:rPr>
              <a:t>4 Vs of Big Data</a:t>
            </a:r>
            <a:endParaRPr lang="en-US" altLang="en-US" sz="2400" b="1" u="sng" dirty="0">
              <a:solidFill>
                <a:schemeClr val="accent2"/>
              </a:solidFill>
            </a:endParaRPr>
          </a:p>
          <a:p>
            <a:pPr marL="800100" lvl="1" indent="-342900" algn="l">
              <a:buFont typeface="Arial" panose="020B0604020202020204" pitchFamily="34" charset="0"/>
              <a:buChar char="•"/>
            </a:pPr>
            <a:r>
              <a:rPr lang="en-US" altLang="en-US" sz="2400" dirty="0" smtClean="0">
                <a:solidFill>
                  <a:schemeClr val="accent2"/>
                </a:solidFill>
              </a:rPr>
              <a:t>Volume </a:t>
            </a:r>
            <a:r>
              <a:rPr lang="en-US" altLang="en-US" sz="2400" dirty="0">
                <a:solidFill>
                  <a:schemeClr val="accent2"/>
                </a:solidFill>
              </a:rPr>
              <a:t>: </a:t>
            </a:r>
            <a:r>
              <a:rPr lang="en-US" altLang="en-US" sz="2000" dirty="0">
                <a:solidFill>
                  <a:schemeClr val="accent2"/>
                </a:solidFill>
              </a:rPr>
              <a:t>lots of data</a:t>
            </a:r>
          </a:p>
          <a:p>
            <a:pPr marL="800100" lvl="1" indent="-342900" algn="l">
              <a:buFont typeface="Arial" panose="020B0604020202020204" pitchFamily="34" charset="0"/>
              <a:buChar char="•"/>
            </a:pPr>
            <a:r>
              <a:rPr lang="en-US" altLang="en-US" sz="2400" dirty="0">
                <a:solidFill>
                  <a:schemeClr val="accent2"/>
                </a:solidFill>
              </a:rPr>
              <a:t>Velocity : </a:t>
            </a:r>
            <a:r>
              <a:rPr lang="en-US" altLang="en-US" sz="1800" dirty="0">
                <a:solidFill>
                  <a:schemeClr val="accent2"/>
                </a:solidFill>
              </a:rPr>
              <a:t>constantly generating &amp; changing</a:t>
            </a:r>
          </a:p>
          <a:p>
            <a:pPr marL="800100" lvl="1" indent="-342900" algn="l">
              <a:buFont typeface="Arial" panose="020B0604020202020204" pitchFamily="34" charset="0"/>
              <a:buChar char="•"/>
            </a:pPr>
            <a:r>
              <a:rPr lang="en-US" altLang="en-US" sz="2400" dirty="0">
                <a:solidFill>
                  <a:schemeClr val="accent2"/>
                </a:solidFill>
              </a:rPr>
              <a:t>Variety : </a:t>
            </a:r>
            <a:r>
              <a:rPr lang="en-US" altLang="en-US" sz="2000" dirty="0">
                <a:solidFill>
                  <a:schemeClr val="accent2"/>
                </a:solidFill>
              </a:rPr>
              <a:t>expressed in many ways</a:t>
            </a:r>
          </a:p>
          <a:p>
            <a:pPr marL="800100" lvl="1" indent="-342900" algn="l">
              <a:buFont typeface="Arial" panose="020B0604020202020204" pitchFamily="34" charset="0"/>
              <a:buChar char="•"/>
            </a:pPr>
            <a:r>
              <a:rPr lang="en-US" altLang="en-US" sz="2400" dirty="0">
                <a:solidFill>
                  <a:schemeClr val="accent2"/>
                </a:solidFill>
              </a:rPr>
              <a:t>Veracity : </a:t>
            </a:r>
            <a:r>
              <a:rPr lang="en-US" altLang="en-US" sz="2000" dirty="0">
                <a:solidFill>
                  <a:schemeClr val="accent2"/>
                </a:solidFill>
              </a:rPr>
              <a:t>lots of errors</a:t>
            </a:r>
            <a:endParaRPr lang="en-US" altLang="en-US" sz="2400" dirty="0">
              <a:solidFill>
                <a:schemeClr val="accent2"/>
              </a:solidFill>
            </a:endParaRPr>
          </a:p>
          <a:p>
            <a:pPr marL="800100" lvl="1" indent="-342900" algn="l">
              <a:buFont typeface="Arial" panose="020B0604020202020204" pitchFamily="34" charset="0"/>
              <a:buChar char="•"/>
            </a:pPr>
            <a:r>
              <a:rPr lang="en-US" altLang="en-US" sz="2400" dirty="0">
                <a:solidFill>
                  <a:schemeClr val="accent2"/>
                </a:solidFill>
              </a:rPr>
              <a:t>(Value</a:t>
            </a:r>
            <a:r>
              <a:rPr lang="en-US" altLang="en-US" sz="2400" dirty="0" smtClean="0">
                <a:solidFill>
                  <a:schemeClr val="accent2"/>
                </a:solidFill>
              </a:rPr>
              <a:t>)</a:t>
            </a:r>
          </a:p>
          <a:p>
            <a:pPr marL="800100" lvl="1" indent="-342900" algn="l">
              <a:buFont typeface="Arial" panose="020B0604020202020204" pitchFamily="34" charset="0"/>
              <a:buChar char="•"/>
            </a:pPr>
            <a:r>
              <a:rPr lang="en-US" altLang="en-US" sz="2400" dirty="0" smtClean="0">
                <a:solidFill>
                  <a:schemeClr val="accent2"/>
                </a:solidFill>
              </a:rPr>
              <a:t>Time</a:t>
            </a:r>
          </a:p>
          <a:p>
            <a:pPr marL="800100" lvl="1" indent="-342900" algn="l">
              <a:buFont typeface="Arial" panose="020B0604020202020204" pitchFamily="34" charset="0"/>
              <a:buChar char="•"/>
            </a:pPr>
            <a:r>
              <a:rPr lang="en-US" altLang="en-US" sz="2400" dirty="0" smtClean="0">
                <a:solidFill>
                  <a:schemeClr val="accent2"/>
                </a:solidFill>
              </a:rPr>
              <a:t>Money</a:t>
            </a:r>
          </a:p>
          <a:p>
            <a:pPr marL="800100" lvl="1" indent="-342900" algn="l">
              <a:buFont typeface="Arial" panose="020B0604020202020204" pitchFamily="34" charset="0"/>
              <a:buChar char="•"/>
            </a:pPr>
            <a:r>
              <a:rPr lang="en-US" altLang="en-US" sz="2400" dirty="0" smtClean="0">
                <a:solidFill>
                  <a:schemeClr val="accent2"/>
                </a:solidFill>
              </a:rPr>
              <a:t>Quality (Precision)</a:t>
            </a:r>
          </a:p>
          <a:p>
            <a:pPr lvl="1" algn="l"/>
            <a:endParaRPr lang="en-US" altLang="en-US" sz="2400" dirty="0" smtClean="0">
              <a:solidFill>
                <a:schemeClr val="accent2"/>
              </a:solidFill>
            </a:endParaRPr>
          </a:p>
          <a:p>
            <a:pPr lvl="1" algn="l"/>
            <a:r>
              <a:rPr lang="en-US" altLang="en-US" sz="2400" b="1" u="sng" dirty="0" smtClean="0">
                <a:solidFill>
                  <a:schemeClr val="accent2"/>
                </a:solidFill>
              </a:rPr>
              <a:t>AMP</a:t>
            </a:r>
            <a:endParaRPr lang="en-US" altLang="en-US" sz="2400" b="1" u="sng" dirty="0">
              <a:solidFill>
                <a:schemeClr val="accent2"/>
              </a:solidFill>
            </a:endParaRPr>
          </a:p>
          <a:p>
            <a:pPr marL="800100" lvl="1" indent="-342900" algn="l">
              <a:buFont typeface="Arial" panose="020B0604020202020204" pitchFamily="34" charset="0"/>
              <a:buChar char="•"/>
            </a:pPr>
            <a:r>
              <a:rPr lang="en-US" altLang="en-US" sz="2400" dirty="0" smtClean="0">
                <a:solidFill>
                  <a:schemeClr val="accent2"/>
                </a:solidFill>
              </a:rPr>
              <a:t>Algorithm</a:t>
            </a:r>
          </a:p>
          <a:p>
            <a:pPr marL="800100" lvl="1" indent="-342900" algn="l">
              <a:buFont typeface="Arial" panose="020B0604020202020204" pitchFamily="34" charset="0"/>
              <a:buChar char="•"/>
            </a:pPr>
            <a:r>
              <a:rPr lang="en-US" altLang="en-US" sz="2400" dirty="0" smtClean="0">
                <a:solidFill>
                  <a:schemeClr val="accent2"/>
                </a:solidFill>
              </a:rPr>
              <a:t>Machine</a:t>
            </a:r>
          </a:p>
          <a:p>
            <a:pPr marL="800100" lvl="1" indent="-342900" algn="l">
              <a:buFont typeface="Arial" panose="020B0604020202020204" pitchFamily="34" charset="0"/>
              <a:buChar char="•"/>
            </a:pPr>
            <a:r>
              <a:rPr lang="en-US" altLang="en-US" sz="2400" dirty="0" smtClean="0">
                <a:solidFill>
                  <a:schemeClr val="accent2"/>
                </a:solidFill>
              </a:rPr>
              <a:t>People</a:t>
            </a:r>
            <a:endParaRPr lang="en-US" altLang="en-US" sz="2400" dirty="0">
              <a:solidFill>
                <a:schemeClr val="accent2"/>
              </a:solidFill>
            </a:endParaRPr>
          </a:p>
        </p:txBody>
      </p:sp>
      <p:pic>
        <p:nvPicPr>
          <p:cNvPr id="19" name="Picture 18"/>
          <p:cNvPicPr>
            <a:picLocks noChangeAspect="1"/>
          </p:cNvPicPr>
          <p:nvPr/>
        </p:nvPicPr>
        <p:blipFill>
          <a:blip r:embed="rId7"/>
          <a:stretch>
            <a:fillRect/>
          </a:stretch>
        </p:blipFill>
        <p:spPr>
          <a:xfrm>
            <a:off x="7654066" y="3007650"/>
            <a:ext cx="1300708" cy="1292343"/>
          </a:xfrm>
          <a:prstGeom prst="rect">
            <a:avLst/>
          </a:prstGeom>
        </p:spPr>
      </p:pic>
    </p:spTree>
    <p:extLst>
      <p:ext uri="{BB962C8B-B14F-4D97-AF65-F5344CB8AC3E}">
        <p14:creationId xmlns:p14="http://schemas.microsoft.com/office/powerpoint/2010/main" val="2487432086"/>
      </p:ext>
    </p:extLst>
  </p:cSld>
  <p:clrMapOvr>
    <a:masterClrMapping/>
  </p:clrMapOvr>
  <mc:AlternateContent xmlns:mc="http://schemas.openxmlformats.org/markup-compatibility/2006">
    <mc:Choice xmlns:p14="http://schemas.microsoft.com/office/powerpoint/2010/main" Requires="p14">
      <p:transition spd="slow" p14:dur="2000" advTm="1343"/>
    </mc:Choice>
    <mc:Fallback>
      <p:transition spd="slow" advTm="1343"/>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a:solidFill>
                  <a:schemeClr val="bg2">
                    <a:lumMod val="25000"/>
                  </a:schemeClr>
                </a:solidFill>
              </a:rPr>
              <a:t>Take away: What is Data Science ?</a:t>
            </a:r>
          </a:p>
          <a:p>
            <a:pPr lvl="1"/>
            <a:r>
              <a:rPr lang="en-US" altLang="en-US" dirty="0" smtClean="0">
                <a:solidFill>
                  <a:schemeClr val="accent2"/>
                </a:solidFill>
              </a:rPr>
              <a:t>Data Science is a team science: </a:t>
            </a:r>
            <a:r>
              <a:rPr lang="en-US" altLang="en-US" sz="2400" dirty="0" smtClean="0">
                <a:solidFill>
                  <a:schemeClr val="accent2"/>
                </a:solidFill>
              </a:rPr>
              <a:t>Need to know enough to communicate with statisticians and </a:t>
            </a:r>
            <a:r>
              <a:rPr lang="en-US" altLang="en-US" sz="2400" dirty="0" smtClean="0">
                <a:solidFill>
                  <a:schemeClr val="accent2"/>
                </a:solidFill>
              </a:rPr>
              <a:t>domain scientists</a:t>
            </a:r>
            <a:endParaRPr lang="en-US" altLang="en-US" sz="2400" dirty="0" smtClean="0">
              <a:solidFill>
                <a:schemeClr val="accent2"/>
              </a:solidFill>
            </a:endParaRPr>
          </a:p>
          <a:p>
            <a:pPr lvl="1"/>
            <a:endParaRPr lang="en-US" altLang="en-US" dirty="0">
              <a:solidFill>
                <a:schemeClr val="accent2"/>
              </a:solidFill>
            </a:endParaRPr>
          </a:p>
        </p:txBody>
      </p:sp>
      <p:pic>
        <p:nvPicPr>
          <p:cNvPr id="2" name="Picture 1"/>
          <p:cNvPicPr>
            <a:picLocks noChangeAspect="1"/>
          </p:cNvPicPr>
          <p:nvPr/>
        </p:nvPicPr>
        <p:blipFill>
          <a:blip r:embed="rId7"/>
          <a:stretch>
            <a:fillRect/>
          </a:stretch>
        </p:blipFill>
        <p:spPr>
          <a:xfrm>
            <a:off x="3129652" y="4050382"/>
            <a:ext cx="2947494" cy="2517927"/>
          </a:xfrm>
          <a:prstGeom prst="rect">
            <a:avLst/>
          </a:prstGeom>
        </p:spPr>
      </p:pic>
    </p:spTree>
    <p:extLst>
      <p:ext uri="{BB962C8B-B14F-4D97-AF65-F5344CB8AC3E}">
        <p14:creationId xmlns:p14="http://schemas.microsoft.com/office/powerpoint/2010/main" val="4264661265"/>
      </p:ext>
    </p:extLst>
  </p:cSld>
  <p:clrMapOvr>
    <a:masterClrMapping/>
  </p:clrMapOvr>
  <mc:AlternateContent xmlns:mc="http://schemas.openxmlformats.org/markup-compatibility/2006">
    <mc:Choice xmlns:p14="http://schemas.microsoft.com/office/powerpoint/2010/main" Requires="p14">
      <p:transition spd="slow" p14:dur="2000" advTm="1343"/>
    </mc:Choice>
    <mc:Fallback>
      <p:transition spd="slow" advTm="1343"/>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a:solidFill>
                  <a:schemeClr val="bg2">
                    <a:lumMod val="25000"/>
                  </a:schemeClr>
                </a:solidFill>
              </a:rPr>
              <a:t>Take away: What is Data Science ?</a:t>
            </a:r>
          </a:p>
          <a:p>
            <a:pPr lvl="1"/>
            <a:r>
              <a:rPr lang="en-US" altLang="en-US" dirty="0" smtClean="0">
                <a:solidFill>
                  <a:schemeClr val="accent2"/>
                </a:solidFill>
              </a:rPr>
              <a:t>The </a:t>
            </a:r>
            <a:r>
              <a:rPr lang="en-US" altLang="en-US" dirty="0">
                <a:solidFill>
                  <a:schemeClr val="accent2"/>
                </a:solidFill>
              </a:rPr>
              <a:t>most important skill or </a:t>
            </a:r>
            <a:r>
              <a:rPr lang="en-US" altLang="en-US" dirty="0" smtClean="0">
                <a:solidFill>
                  <a:schemeClr val="accent2"/>
                </a:solidFill>
              </a:rPr>
              <a:t>trait in a data scientists</a:t>
            </a:r>
          </a:p>
          <a:p>
            <a:pPr lvl="1"/>
            <a:r>
              <a:rPr lang="en-US" altLang="en-US" dirty="0" smtClean="0">
                <a:solidFill>
                  <a:schemeClr val="accent2"/>
                </a:solidFill>
              </a:rPr>
              <a:t>Intense </a:t>
            </a:r>
            <a:r>
              <a:rPr lang="en-US" altLang="en-US" dirty="0">
                <a:solidFill>
                  <a:schemeClr val="accent2"/>
                </a:solidFill>
              </a:rPr>
              <a:t>curiosity: </a:t>
            </a:r>
            <a:r>
              <a:rPr lang="en-US" altLang="en-US" dirty="0" smtClean="0">
                <a:solidFill>
                  <a:schemeClr val="accent2"/>
                </a:solidFill>
              </a:rPr>
              <a:t>“</a:t>
            </a:r>
            <a:r>
              <a:rPr lang="en-US" altLang="en-US" dirty="0">
                <a:solidFill>
                  <a:schemeClr val="accent2"/>
                </a:solidFill>
              </a:rPr>
              <a:t>a  desire to go beyond the surface of a problem, find the question at its heart, and distill them into a very clear set of hypothesis that can be tested”</a:t>
            </a:r>
          </a:p>
        </p:txBody>
      </p:sp>
    </p:spTree>
    <p:extLst>
      <p:ext uri="{BB962C8B-B14F-4D97-AF65-F5344CB8AC3E}">
        <p14:creationId xmlns:p14="http://schemas.microsoft.com/office/powerpoint/2010/main" val="2752569572"/>
      </p:ext>
    </p:extLst>
  </p:cSld>
  <p:clrMapOvr>
    <a:masterClrMapping/>
  </p:clrMapOvr>
  <mc:AlternateContent xmlns:mc="http://schemas.openxmlformats.org/markup-compatibility/2006">
    <mc:Choice xmlns:p14="http://schemas.microsoft.com/office/powerpoint/2010/main" Requires="p14">
      <p:transition spd="slow" p14:dur="2000" advTm="1343"/>
    </mc:Choice>
    <mc:Fallback>
      <p:transition spd="slow" advTm="1343"/>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152400" y="1216025"/>
            <a:ext cx="8763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2">
                    <a:lumMod val="50000"/>
                  </a:schemeClr>
                </a:solidFill>
              </a:rPr>
              <a:t>Social Genome: Putting Big Data to Work to Advance Society</a:t>
            </a:r>
            <a:endParaRPr lang="en-US" b="1" dirty="0">
              <a:solidFill>
                <a:schemeClr val="accent2">
                  <a:lumMod val="50000"/>
                </a:schemeClr>
              </a:solidFill>
            </a:endParaRPr>
          </a:p>
        </p:txBody>
      </p:sp>
      <p:sp>
        <p:nvSpPr>
          <p:cNvPr id="6" name="Subtitle 2"/>
          <p:cNvSpPr txBox="1">
            <a:spLocks/>
          </p:cNvSpPr>
          <p:nvPr/>
        </p:nvSpPr>
        <p:spPr>
          <a:xfrm>
            <a:off x="609600" y="2971800"/>
            <a:ext cx="7924800" cy="259080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600" b="1" dirty="0" smtClean="0">
                <a:solidFill>
                  <a:schemeClr val="accent2">
                    <a:lumMod val="50000"/>
                  </a:schemeClr>
                </a:solidFill>
              </a:rPr>
              <a:t>Hye-Chung Kum</a:t>
            </a:r>
          </a:p>
          <a:p>
            <a:r>
              <a:rPr lang="en-US" sz="2600" dirty="0" smtClean="0"/>
              <a:t>Texas A&amp;M Health Science Center, Dept. of Health Policy &amp; Management</a:t>
            </a:r>
          </a:p>
          <a:p>
            <a:r>
              <a:rPr lang="en-US" sz="2600" dirty="0" smtClean="0"/>
              <a:t>University of North Carolina at Chapel Hill, Dept. of Computer Science </a:t>
            </a:r>
          </a:p>
          <a:p>
            <a:r>
              <a:rPr lang="en-US" dirty="0" smtClean="0"/>
              <a:t>(kum@tamhsc.edu)</a:t>
            </a:r>
          </a:p>
          <a:p>
            <a:r>
              <a:rPr lang="en-US" altLang="ko-KR" dirty="0">
                <a:solidFill>
                  <a:schemeClr val="accent2">
                    <a:lumMod val="50000"/>
                  </a:schemeClr>
                </a:solidFill>
                <a:ea typeface="굴림" pitchFamily="50" charset="-127"/>
              </a:rPr>
              <a:t>http://research.tamhsc.edu/pinformatics</a:t>
            </a:r>
            <a:endParaRPr lang="en-US" dirty="0">
              <a:solidFill>
                <a:schemeClr val="accent2">
                  <a:lumMod val="50000"/>
                </a:schemeClr>
              </a:solidFill>
            </a:endParaRPr>
          </a:p>
        </p:txBody>
      </p:sp>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spTree>
    <p:extLst>
      <p:ext uri="{BB962C8B-B14F-4D97-AF65-F5344CB8AC3E}">
        <p14:creationId xmlns:p14="http://schemas.microsoft.com/office/powerpoint/2010/main" val="3186912289"/>
      </p:ext>
    </p:extLst>
  </p:cSld>
  <p:clrMapOvr>
    <a:masterClrMapping/>
  </p:clrMapOvr>
  <mc:AlternateContent xmlns:mc="http://schemas.openxmlformats.org/markup-compatibility/2006">
    <mc:Choice xmlns:p14="http://schemas.microsoft.com/office/powerpoint/2010/main" Requires="p14">
      <p:transition spd="slow" p14:dur="2000" advTm="1282"/>
    </mc:Choice>
    <mc:Fallback>
      <p:transition spd="slow" advTm="1282"/>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Finding actionable information on the Internet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Figure out your question (refine as you find out more)</a:t>
            </a:r>
          </a:p>
          <a:p>
            <a:pPr lvl="1"/>
            <a:r>
              <a:rPr lang="en-US" dirty="0" smtClean="0"/>
              <a:t>Descriptive: what is X?</a:t>
            </a:r>
          </a:p>
          <a:p>
            <a:pPr lvl="1"/>
            <a:r>
              <a:rPr lang="en-US" dirty="0" smtClean="0"/>
              <a:t>Hypothesis: Does X do Y?</a:t>
            </a:r>
          </a:p>
          <a:p>
            <a:r>
              <a:rPr lang="en-US" dirty="0" smtClean="0"/>
              <a:t>Ontology/Taxonomies: Knowledge representation about the world (synonyms, relationship between concepts) </a:t>
            </a:r>
          </a:p>
          <a:p>
            <a:r>
              <a:rPr lang="en-US" dirty="0" smtClean="0"/>
              <a:t>Information integration</a:t>
            </a:r>
          </a:p>
          <a:p>
            <a:r>
              <a:rPr lang="en-US" dirty="0" smtClean="0"/>
              <a:t>Triangulation / validation</a:t>
            </a:r>
          </a:p>
          <a:p>
            <a:r>
              <a:rPr lang="en-US" dirty="0" smtClean="0"/>
              <a:t>Map: Zoom In / Zoom Out</a:t>
            </a:r>
          </a:p>
          <a:p>
            <a:endParaRPr lang="en-US" dirty="0"/>
          </a:p>
        </p:txBody>
      </p:sp>
    </p:spTree>
    <p:extLst>
      <p:ext uri="{BB962C8B-B14F-4D97-AF65-F5344CB8AC3E}">
        <p14:creationId xmlns:p14="http://schemas.microsoft.com/office/powerpoint/2010/main" val="679036021"/>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The Big Data Problem – Nutshelled</a:t>
            </a:r>
            <a:br>
              <a:rPr lang="en-US" smtClean="0"/>
            </a:br>
            <a:r>
              <a:rPr lang="en-US" smtClean="0"/>
              <a:t>Michael Franklin (UC Berkley)</a:t>
            </a:r>
            <a:endParaRPr lang="en-US" dirty="0"/>
          </a:p>
        </p:txBody>
      </p:sp>
      <p:graphicFrame>
        <p:nvGraphicFramePr>
          <p:cNvPr id="9" name="Content Placeholder 8"/>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a:xfrm>
            <a:off x="3657600" y="3272922"/>
            <a:ext cx="1987584" cy="1696434"/>
          </a:xfrm>
          <a:prstGeom prst="ellipse">
            <a:avLst/>
          </a:prstGeom>
          <a:gradFill flip="none" rotWithShape="1">
            <a:gsLst>
              <a:gs pos="0">
                <a:schemeClr val="bg2">
                  <a:lumMod val="25000"/>
                </a:schemeClr>
              </a:gs>
              <a:gs pos="100000">
                <a:srgbClr val="FFFF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US" sz="2000" dirty="0" smtClean="0"/>
              <a:t>Massive  Diverse and Growing</a:t>
            </a:r>
          </a:p>
          <a:p>
            <a:pPr algn="ctr">
              <a:buNone/>
            </a:pPr>
            <a:r>
              <a:rPr lang="en-US" sz="2000" dirty="0" smtClean="0"/>
              <a:t>Data</a:t>
            </a:r>
            <a:endParaRPr lang="en-US" sz="2000" dirty="0"/>
          </a:p>
        </p:txBody>
      </p:sp>
      <p:sp>
        <p:nvSpPr>
          <p:cNvPr id="2" name="TextBox 1"/>
          <p:cNvSpPr txBox="1"/>
          <p:nvPr/>
        </p:nvSpPr>
        <p:spPr>
          <a:xfrm>
            <a:off x="337579" y="1494118"/>
            <a:ext cx="2628412" cy="1766637"/>
          </a:xfrm>
          <a:prstGeom prst="rect">
            <a:avLst/>
          </a:prstGeom>
          <a:noFill/>
        </p:spPr>
        <p:txBody>
          <a:bodyPr wrap="none" rtlCol="0">
            <a:spAutoFit/>
          </a:bodyPr>
          <a:lstStyle/>
          <a:p>
            <a:pPr algn="r">
              <a:buNone/>
            </a:pPr>
            <a:r>
              <a:rPr lang="en-US" sz="3200" b="1" dirty="0" smtClean="0">
                <a:latin typeface="Gill Sans Light"/>
                <a:cs typeface="Gill Sans Light"/>
              </a:rPr>
              <a:t>Something’s</a:t>
            </a:r>
          </a:p>
          <a:p>
            <a:pPr algn="r">
              <a:buNone/>
            </a:pPr>
            <a:r>
              <a:rPr lang="en-US" sz="3200" b="1" dirty="0" err="1" smtClean="0">
                <a:latin typeface="Gill Sans Light"/>
                <a:cs typeface="Gill Sans Light"/>
              </a:rPr>
              <a:t>gotta</a:t>
            </a:r>
            <a:r>
              <a:rPr lang="en-US" sz="3200" b="1" dirty="0" smtClean="0">
                <a:latin typeface="Gill Sans Light"/>
                <a:cs typeface="Gill Sans Light"/>
              </a:rPr>
              <a:t> </a:t>
            </a:r>
          </a:p>
          <a:p>
            <a:pPr algn="r">
              <a:buNone/>
            </a:pPr>
            <a:r>
              <a:rPr lang="en-US" sz="3200" b="1" dirty="0" smtClean="0">
                <a:latin typeface="Gill Sans Light"/>
                <a:cs typeface="Gill Sans Light"/>
              </a:rPr>
              <a:t>give</a:t>
            </a:r>
            <a:r>
              <a:rPr lang="en-US" sz="1800" b="1" dirty="0" smtClean="0">
                <a:latin typeface="Gill Sans Light"/>
                <a:cs typeface="Gill Sans Light"/>
              </a:rPr>
              <a:t>:</a:t>
            </a:r>
          </a:p>
        </p:txBody>
      </p:sp>
      <p:pic>
        <p:nvPicPr>
          <p:cNvPr id="11" name="Picture 10"/>
          <p:cNvPicPr>
            <a:picLocks noChangeAspect="1"/>
          </p:cNvPicPr>
          <p:nvPr/>
        </p:nvPicPr>
        <p:blipFill>
          <a:blip r:embed="rId8"/>
          <a:stretch>
            <a:fillRect/>
          </a:stretch>
        </p:blipFill>
        <p:spPr>
          <a:xfrm>
            <a:off x="6852692" y="1438732"/>
            <a:ext cx="1846062" cy="1834190"/>
          </a:xfrm>
          <a:prstGeom prst="rect">
            <a:avLst/>
          </a:prstGeom>
        </p:spPr>
      </p:pic>
    </p:spTree>
    <p:extLst>
      <p:ext uri="{BB962C8B-B14F-4D97-AF65-F5344CB8AC3E}">
        <p14:creationId xmlns:p14="http://schemas.microsoft.com/office/powerpoint/2010/main" val="4149522756"/>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AMPLab</a:t>
            </a:r>
            <a:r>
              <a:rPr lang="en-US" dirty="0" smtClean="0"/>
              <a:t>: </a:t>
            </a:r>
            <a:br>
              <a:rPr lang="en-US" dirty="0" smtClean="0"/>
            </a:br>
            <a:r>
              <a:rPr lang="en-US" dirty="0" smtClean="0"/>
              <a:t>Integrating Three Key Resources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4320435"/>
              </p:ext>
            </p:extLst>
          </p:nvPr>
        </p:nvGraphicFramePr>
        <p:xfrm>
          <a:off x="457200" y="1600200"/>
          <a:ext cx="67678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5047" y="1447800"/>
            <a:ext cx="1747332" cy="1310394"/>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26645" y="2895600"/>
            <a:ext cx="1862667" cy="1524000"/>
          </a:xfrm>
          <a:prstGeom prst="rect">
            <a:avLst/>
          </a:prstGeom>
        </p:spPr>
      </p:pic>
      <p:pic>
        <p:nvPicPr>
          <p:cNvPr id="7" name="Picture 6"/>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13025" y="4495800"/>
            <a:ext cx="1850887" cy="1576681"/>
          </a:xfrm>
          <a:prstGeom prst="rect">
            <a:avLst/>
          </a:prstGeom>
        </p:spPr>
      </p:pic>
    </p:spTree>
    <p:custDataLst>
      <p:tags r:id="rId1"/>
    </p:custDataLst>
    <p:extLst>
      <p:ext uri="{BB962C8B-B14F-4D97-AF65-F5344CB8AC3E}">
        <p14:creationId xmlns:p14="http://schemas.microsoft.com/office/powerpoint/2010/main" val="2583272326"/>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5BF7F9C-6E6D-9D4C-9578-17C0527B4F2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BB9E117-49C9-A04D-96FA-6D71D574829B}"/>
                                            </p:graphicEl>
                                          </p:spTgt>
                                        </p:tgtEl>
                                        <p:attrNameLst>
                                          <p:attrName>style.visibility</p:attrName>
                                        </p:attrNameLst>
                                      </p:cBhvr>
                                      <p:to>
                                        <p:strVal val="visible"/>
                                      </p:to>
                                    </p:set>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4">
                                            <p:graphicEl>
                                              <a:dgm id="{9AD9AF47-EA02-7849-9A76-BE37905F87F0}"/>
                                            </p:graphicEl>
                                          </p:spTgt>
                                        </p:tgtEl>
                                        <p:attrNameLst>
                                          <p:attrName>style.visibility</p:attrName>
                                        </p:attrNameLst>
                                      </p:cBhvr>
                                      <p:to>
                                        <p:strVal val="visible"/>
                                      </p:to>
                                    </p:se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1" presetClass="entr" presetSubtype="0" fill="hold" grpId="1" nodeType="withEffect">
                                  <p:stCondLst>
                                    <p:cond delay="0"/>
                                  </p:stCondLst>
                                  <p:childTnLst>
                                    <p:set>
                                      <p:cBhvr>
                                        <p:cTn id="20" dur="1" fill="hold">
                                          <p:stCondLst>
                                            <p:cond delay="0"/>
                                          </p:stCondLst>
                                        </p:cTn>
                                        <p:tgtEl>
                                          <p:spTgt spid="4">
                                            <p:graphicEl>
                                              <a:dgm id="{D3A665E2-C6FF-2441-8763-6E8133B0617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4">
                                            <p:graphicEl>
                                              <a:dgm id="{510F1842-9AF3-2545-B545-E4F314A63974}"/>
                                            </p:graphicEl>
                                          </p:spTgt>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4">
                                            <p:graphicEl>
                                              <a:dgm id="{8DDEC009-2146-DD45-B685-BA0095A63F71}"/>
                                            </p:graphicEl>
                                          </p:spTgt>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4" grpId="1">
        <p:bldSub>
          <a:bldDgm bld="lvlOne"/>
        </p:bldSub>
      </p:bldGraphic>
      <p:bldGraphic spid="4" grpId="2">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NIST Big Data Public Working Group (NBD-PWG)</a:t>
            </a:r>
            <a:endParaRPr lang="en-US" dirty="0"/>
          </a:p>
        </p:txBody>
      </p:sp>
      <p:sp>
        <p:nvSpPr>
          <p:cNvPr id="3" name="Content Placeholder 2"/>
          <p:cNvSpPr>
            <a:spLocks noGrp="1"/>
          </p:cNvSpPr>
          <p:nvPr>
            <p:ph idx="1"/>
          </p:nvPr>
        </p:nvSpPr>
        <p:spPr/>
        <p:txBody>
          <a:bodyPr/>
          <a:lstStyle/>
          <a:p>
            <a:r>
              <a:rPr lang="en-US" dirty="0" smtClean="0"/>
              <a:t>NIST: National Institute of Standards and Technology (HIPAA security standard)</a:t>
            </a:r>
          </a:p>
          <a:p>
            <a:r>
              <a:rPr lang="en-US" dirty="0" smtClean="0"/>
              <a:t>Leaders of activity</a:t>
            </a:r>
          </a:p>
          <a:p>
            <a:pPr lvl="1"/>
            <a:r>
              <a:rPr lang="en-US" dirty="0" err="1" smtClean="0"/>
              <a:t>Wo</a:t>
            </a:r>
            <a:r>
              <a:rPr lang="en-US" dirty="0" smtClean="0"/>
              <a:t> Chang, NIST</a:t>
            </a:r>
          </a:p>
          <a:p>
            <a:pPr lvl="1"/>
            <a:r>
              <a:rPr lang="en-US" dirty="0" smtClean="0"/>
              <a:t>Robert Marcus, ET-Strategies</a:t>
            </a:r>
          </a:p>
          <a:p>
            <a:pPr lvl="1"/>
            <a:r>
              <a:rPr lang="en-US" dirty="0" err="1" smtClean="0"/>
              <a:t>Chaitanya</a:t>
            </a:r>
            <a:r>
              <a:rPr lang="en-US" dirty="0" smtClean="0"/>
              <a:t> </a:t>
            </a:r>
            <a:r>
              <a:rPr lang="en-US" dirty="0" err="1" smtClean="0"/>
              <a:t>Baru</a:t>
            </a:r>
            <a:r>
              <a:rPr lang="en-US" dirty="0" smtClean="0"/>
              <a:t>, UC San Diego</a:t>
            </a:r>
          </a:p>
          <a:p>
            <a:r>
              <a:rPr lang="en-US" dirty="0" smtClean="0"/>
              <a:t>http://bigdatawg.nist.gov/home.php</a:t>
            </a:r>
            <a:endParaRPr lang="en-US" dirty="0"/>
          </a:p>
        </p:txBody>
      </p:sp>
    </p:spTree>
    <p:extLst>
      <p:ext uri="{BB962C8B-B14F-4D97-AF65-F5344CB8AC3E}">
        <p14:creationId xmlns:p14="http://schemas.microsoft.com/office/powerpoint/2010/main" val="3448958820"/>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NBD-PWG Subgroups &amp; Co-Chairs</a:t>
            </a:r>
            <a:endParaRPr lang="en-US" dirty="0"/>
          </a:p>
        </p:txBody>
      </p:sp>
      <p:sp>
        <p:nvSpPr>
          <p:cNvPr id="5" name="Content Placeholder 4"/>
          <p:cNvSpPr>
            <a:spLocks noGrp="1"/>
          </p:cNvSpPr>
          <p:nvPr>
            <p:ph idx="1"/>
          </p:nvPr>
        </p:nvSpPr>
        <p:spPr/>
        <p:txBody>
          <a:bodyPr/>
          <a:lstStyle/>
          <a:p>
            <a:pPr lvl="0"/>
            <a:r>
              <a:rPr lang="en-US" sz="2000" dirty="0" smtClean="0"/>
              <a:t>Requirements and Use Cases SG</a:t>
            </a:r>
          </a:p>
          <a:p>
            <a:pPr lvl="1"/>
            <a:r>
              <a:rPr lang="en-US" sz="1800" dirty="0" smtClean="0"/>
              <a:t>Geoffrey Fox, Indiana U.; Joe </a:t>
            </a:r>
            <a:r>
              <a:rPr lang="en-US" sz="1800" dirty="0" err="1" smtClean="0"/>
              <a:t>Paiva</a:t>
            </a:r>
            <a:r>
              <a:rPr lang="en-US" sz="1800" dirty="0" smtClean="0"/>
              <a:t>, VA; </a:t>
            </a:r>
            <a:r>
              <a:rPr lang="en-US" sz="1800" dirty="0" err="1" smtClean="0"/>
              <a:t>Tsegereda</a:t>
            </a:r>
            <a:r>
              <a:rPr lang="en-US" sz="1800" dirty="0" smtClean="0"/>
              <a:t> </a:t>
            </a:r>
            <a:r>
              <a:rPr lang="en-US" sz="1800" dirty="0" err="1" smtClean="0"/>
              <a:t>Beyene</a:t>
            </a:r>
            <a:r>
              <a:rPr lang="en-US" sz="1800" dirty="0" smtClean="0"/>
              <a:t>, Cisco </a:t>
            </a:r>
          </a:p>
          <a:p>
            <a:r>
              <a:rPr lang="en-US" sz="2000" dirty="0" smtClean="0"/>
              <a:t>Definitions and Taxonomies SG</a:t>
            </a:r>
          </a:p>
          <a:p>
            <a:pPr lvl="1"/>
            <a:r>
              <a:rPr lang="en-US" sz="1800" dirty="0" smtClean="0"/>
              <a:t>Nancy Grady, SAIC; Natasha </a:t>
            </a:r>
            <a:r>
              <a:rPr lang="en-US" sz="1800" dirty="0" err="1" smtClean="0"/>
              <a:t>Balac</a:t>
            </a:r>
            <a:r>
              <a:rPr lang="en-US" sz="1800" dirty="0" smtClean="0"/>
              <a:t>, SDSC; Eugene Luster, R2AD</a:t>
            </a:r>
          </a:p>
          <a:p>
            <a:pPr lvl="0"/>
            <a:r>
              <a:rPr lang="en-US" sz="2000" dirty="0" smtClean="0"/>
              <a:t>Reference Architecture SG</a:t>
            </a:r>
          </a:p>
          <a:p>
            <a:pPr lvl="1"/>
            <a:r>
              <a:rPr lang="en-US" sz="1800" dirty="0" smtClean="0"/>
              <a:t>Orit Levin, Microsoft; James </a:t>
            </a:r>
            <a:r>
              <a:rPr lang="en-US" sz="1800" dirty="0" err="1" smtClean="0"/>
              <a:t>Ketner</a:t>
            </a:r>
            <a:r>
              <a:rPr lang="en-US" sz="1800" dirty="0" smtClean="0"/>
              <a:t>, AT&amp;T; Don </a:t>
            </a:r>
            <a:r>
              <a:rPr lang="en-US" sz="1800" dirty="0" err="1" smtClean="0"/>
              <a:t>Krapohl</a:t>
            </a:r>
            <a:r>
              <a:rPr lang="en-US" sz="1800" dirty="0" smtClean="0"/>
              <a:t>, Augmented Intelligence </a:t>
            </a:r>
          </a:p>
          <a:p>
            <a:pPr lvl="0"/>
            <a:r>
              <a:rPr lang="en-US" sz="2000" dirty="0" smtClean="0"/>
              <a:t>Security and Privacy SG</a:t>
            </a:r>
          </a:p>
          <a:p>
            <a:pPr lvl="1"/>
            <a:r>
              <a:rPr lang="en-US" sz="1800" dirty="0" err="1" smtClean="0"/>
              <a:t>Arnab</a:t>
            </a:r>
            <a:r>
              <a:rPr lang="en-US" sz="1800" dirty="0" smtClean="0"/>
              <a:t> Roy, CSA/Fujitsu Nancy </a:t>
            </a:r>
            <a:r>
              <a:rPr lang="en-US" sz="1800" dirty="0" err="1" smtClean="0"/>
              <a:t>Landreville</a:t>
            </a:r>
            <a:r>
              <a:rPr lang="en-US" sz="1800" dirty="0" smtClean="0"/>
              <a:t>, U. MD </a:t>
            </a:r>
            <a:r>
              <a:rPr lang="en-US" sz="1800" dirty="0" err="1" smtClean="0"/>
              <a:t>Akhil</a:t>
            </a:r>
            <a:r>
              <a:rPr lang="en-US" sz="1800" dirty="0" smtClean="0"/>
              <a:t> </a:t>
            </a:r>
            <a:r>
              <a:rPr lang="en-US" sz="1800" dirty="0" err="1" smtClean="0"/>
              <a:t>Manchanda</a:t>
            </a:r>
            <a:r>
              <a:rPr lang="en-US" sz="1800" dirty="0" smtClean="0"/>
              <a:t>, GE</a:t>
            </a:r>
          </a:p>
          <a:p>
            <a:pPr lvl="0"/>
            <a:r>
              <a:rPr lang="en-US" sz="2000" dirty="0" smtClean="0"/>
              <a:t>Technology Roadmap SG</a:t>
            </a:r>
          </a:p>
          <a:p>
            <a:pPr lvl="1"/>
            <a:r>
              <a:rPr lang="en-US" sz="1800" dirty="0" smtClean="0"/>
              <a:t>Carl Buffington, </a:t>
            </a:r>
            <a:r>
              <a:rPr lang="en-US" sz="1800" dirty="0" err="1" smtClean="0"/>
              <a:t>Vistronix</a:t>
            </a:r>
            <a:r>
              <a:rPr lang="en-US" sz="1800" dirty="0" smtClean="0"/>
              <a:t>; Dan </a:t>
            </a:r>
            <a:r>
              <a:rPr lang="en-US" sz="1800" dirty="0" err="1" smtClean="0"/>
              <a:t>McClary</a:t>
            </a:r>
            <a:r>
              <a:rPr lang="en-US" sz="1800" dirty="0" smtClean="0"/>
              <a:t>, Oracle; David Boyd, Data Tactic</a:t>
            </a:r>
          </a:p>
        </p:txBody>
      </p:sp>
      <p:sp>
        <p:nvSpPr>
          <p:cNvPr id="4" name="Slide Number Placeholder 3"/>
          <p:cNvSpPr>
            <a:spLocks noGrp="1"/>
          </p:cNvSpPr>
          <p:nvPr>
            <p:ph type="sldNum" sz="quarter" idx="4294967295"/>
          </p:nvPr>
        </p:nvSpPr>
        <p:spPr>
          <a:xfrm>
            <a:off x="8780463" y="6327775"/>
            <a:ext cx="363537" cy="158750"/>
          </a:xfrm>
          <a:prstGeom prst="rect">
            <a:avLst/>
          </a:prstGeom>
        </p:spPr>
        <p:txBody>
          <a:bodyPr/>
          <a:lstStyle/>
          <a:p>
            <a:fld id="{F5B7371F-B25E-42BE-91F9-DCD17E1CF49D}" type="slidenum">
              <a:rPr lang="en-US" smtClean="0"/>
              <a:pPr/>
              <a:t>16</a:t>
            </a:fld>
            <a:endParaRPr lang="en-US" dirty="0"/>
          </a:p>
        </p:txBody>
      </p:sp>
    </p:spTree>
    <p:extLst>
      <p:ext uri="{BB962C8B-B14F-4D97-AF65-F5344CB8AC3E}">
        <p14:creationId xmlns:p14="http://schemas.microsoft.com/office/powerpoint/2010/main" val="1311062152"/>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175881084"/>
      </p:ext>
    </p:extLst>
  </p:cSld>
  <p:clrMapOvr>
    <a:masterClrMapping/>
  </p:clrMapOvr>
  <mc:AlternateContent xmlns:mc="http://schemas.openxmlformats.org/markup-compatibility/2006" xmlns:p14="http://schemas.microsoft.com/office/powerpoint/2010/main">
    <mc:Choice Requires="p14">
      <p:transition spd="slow" p14:dur="2000" advTm="291"/>
    </mc:Choice>
    <mc:Fallback xmlns="">
      <p:transition spd="slow" advTm="29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NIH: Big Data to Knowledge (BD2K)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http://bd2k.nih.gov/</a:t>
            </a:r>
          </a:p>
          <a:p>
            <a:r>
              <a:rPr lang="en-US" dirty="0" smtClean="0"/>
              <a:t>NIH Names Dr. Philip E. Bourne First Associate Director for Data Science</a:t>
            </a:r>
          </a:p>
          <a:p>
            <a:pPr lvl="1"/>
            <a:r>
              <a:rPr lang="en-US" dirty="0" smtClean="0"/>
              <a:t>December 9, 2013</a:t>
            </a:r>
          </a:p>
          <a:p>
            <a:r>
              <a:rPr lang="en-US" dirty="0" smtClean="0"/>
              <a:t>NIH commits $24 million annually for Big Data Centers of Excellence</a:t>
            </a:r>
          </a:p>
          <a:p>
            <a:pPr lvl="1"/>
            <a:r>
              <a:rPr lang="en-US" dirty="0" smtClean="0"/>
              <a:t>July 22, 2013</a:t>
            </a:r>
          </a:p>
          <a:p>
            <a:r>
              <a:rPr lang="en-US" dirty="0" smtClean="0"/>
              <a:t>Bioinformatics – DNA/RNA data</a:t>
            </a:r>
          </a:p>
          <a:p>
            <a:r>
              <a:rPr lang="en-US" dirty="0" smtClean="0"/>
              <a:t>http://grants.nih.gov/grants/guide/rfa-files/RFA-HG-14-020.html</a:t>
            </a:r>
            <a:endParaRPr lang="en-US" dirty="0"/>
          </a:p>
        </p:txBody>
      </p:sp>
    </p:spTree>
    <p:extLst>
      <p:ext uri="{BB962C8B-B14F-4D97-AF65-F5344CB8AC3E}">
        <p14:creationId xmlns:p14="http://schemas.microsoft.com/office/powerpoint/2010/main" val="3220904383"/>
      </p:ext>
    </p:extLst>
  </p:cSld>
  <p:clrMapOvr>
    <a:masterClrMapping/>
  </p:clrMapOvr>
  <mc:AlternateContent xmlns:mc="http://schemas.openxmlformats.org/markup-compatibility/2006" xmlns:p14="http://schemas.microsoft.com/office/powerpoint/2010/main">
    <mc:Choice Requires="p14">
      <p:transition spd="slow" p14:dur="2000" advTm="386"/>
    </mc:Choice>
    <mc:Fallback xmlns="">
      <p:transition spd="slow" advTm="38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Definition</a:t>
            </a:r>
            <a:endParaRPr lang="en-US" dirty="0"/>
          </a:p>
        </p:txBody>
      </p:sp>
      <p:sp>
        <p:nvSpPr>
          <p:cNvPr id="3" name="Content Placeholder 2"/>
          <p:cNvSpPr>
            <a:spLocks noGrp="1"/>
          </p:cNvSpPr>
          <p:nvPr>
            <p:ph idx="1"/>
          </p:nvPr>
        </p:nvSpPr>
        <p:spPr/>
        <p:txBody>
          <a:bodyPr/>
          <a:lstStyle/>
          <a:p>
            <a:r>
              <a:rPr lang="en-US" sz="2000" dirty="0" smtClean="0">
                <a:effectLst/>
              </a:rPr>
              <a:t>The term 'Big Data' is meant to capture the opportunities and challenges facing all biomedical researchers in </a:t>
            </a:r>
            <a:r>
              <a:rPr lang="en-US" sz="2000" dirty="0" smtClean="0">
                <a:solidFill>
                  <a:srgbClr val="C00000"/>
                </a:solidFill>
                <a:effectLst/>
              </a:rPr>
              <a:t>accessing, managing, analyzing, and integrating datasets of diverse data types </a:t>
            </a:r>
            <a:r>
              <a:rPr lang="en-US" sz="2000" dirty="0" smtClean="0">
                <a:effectLst/>
              </a:rPr>
              <a:t>[e.g., imaging, phenotypic, molecular (including various '–</a:t>
            </a:r>
            <a:r>
              <a:rPr lang="en-US" sz="2000" dirty="0" err="1" smtClean="0">
                <a:effectLst/>
              </a:rPr>
              <a:t>omics</a:t>
            </a:r>
            <a:r>
              <a:rPr lang="en-US" sz="2000" dirty="0" smtClean="0">
                <a:effectLst/>
              </a:rPr>
              <a:t>'), exposure, health, behavioral, and the many other types of biological and biomedical and behavioral data] </a:t>
            </a:r>
            <a:r>
              <a:rPr lang="en-US" sz="2000" dirty="0" smtClean="0">
                <a:solidFill>
                  <a:srgbClr val="C00000"/>
                </a:solidFill>
                <a:effectLst/>
              </a:rPr>
              <a:t>that are increasingly larger, more diverse, and more complex, </a:t>
            </a:r>
            <a:r>
              <a:rPr lang="en-US" sz="2000" dirty="0" smtClean="0">
                <a:effectLst/>
              </a:rPr>
              <a:t>and that exceed the abilities of currently used approaches to manage and analyze effectively. </a:t>
            </a:r>
          </a:p>
          <a:p>
            <a:r>
              <a:rPr lang="en-US" sz="2000" b="1" dirty="0" smtClean="0">
                <a:solidFill>
                  <a:srgbClr val="C00000"/>
                </a:solidFill>
                <a:effectLst/>
              </a:rPr>
              <a:t>Data Scientist</a:t>
            </a:r>
            <a:r>
              <a:rPr lang="en-US" sz="2000" dirty="0" smtClean="0">
                <a:effectLst/>
              </a:rPr>
              <a:t>: Development of a sufficient cadre of researchers skilled in the science of Big Data, in addition to </a:t>
            </a:r>
            <a:r>
              <a:rPr lang="en-US" sz="2000" dirty="0" smtClean="0">
                <a:solidFill>
                  <a:srgbClr val="C00000"/>
                </a:solidFill>
                <a:effectLst/>
              </a:rPr>
              <a:t>elevating general competencies in data usage and analysis across the behavioral research workforce</a:t>
            </a:r>
            <a:r>
              <a:rPr lang="en-US" sz="2000" dirty="0" smtClean="0">
                <a:effectLst/>
              </a:rPr>
              <a:t>.</a:t>
            </a:r>
            <a:endParaRPr lang="en-US" sz="2000" dirty="0"/>
          </a:p>
        </p:txBody>
      </p:sp>
    </p:spTree>
    <p:extLst>
      <p:ext uri="{BB962C8B-B14F-4D97-AF65-F5344CB8AC3E}">
        <p14:creationId xmlns:p14="http://schemas.microsoft.com/office/powerpoint/2010/main" val="4042831104"/>
      </p:ext>
    </p:extLst>
  </p:cSld>
  <p:clrMapOvr>
    <a:masterClrMapping/>
  </p:clrMapOvr>
  <mc:AlternateContent xmlns:mc="http://schemas.openxmlformats.org/markup-compatibility/2006" xmlns:p14="http://schemas.microsoft.com/office/powerpoint/2010/main">
    <mc:Choice Requires="p14">
      <p:transition spd="slow" p14:dur="2000" advTm="370"/>
    </mc:Choice>
    <mc:Fallback xmlns="">
      <p:transition spd="slow" advTm="37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PhD in computer science (data mining)</a:t>
            </a:r>
          </a:p>
          <a:p>
            <a:r>
              <a:rPr lang="en-US" dirty="0" smtClean="0"/>
              <a:t>Minor: MSW </a:t>
            </a:r>
            <a:r>
              <a:rPr lang="en-US" dirty="0" smtClean="0"/>
              <a:t>(policy &amp; management)</a:t>
            </a:r>
          </a:p>
          <a:p>
            <a:r>
              <a:rPr lang="en-US" dirty="0" smtClean="0"/>
              <a:t>15+ </a:t>
            </a:r>
            <a:r>
              <a:rPr lang="en-US" dirty="0" smtClean="0"/>
              <a:t>years: </a:t>
            </a:r>
            <a:r>
              <a:rPr lang="en-US" dirty="0" smtClean="0"/>
              <a:t>CS</a:t>
            </a:r>
            <a:r>
              <a:rPr lang="en-US" dirty="0" smtClean="0"/>
              <a:t>, SW, HPM </a:t>
            </a:r>
          </a:p>
          <a:p>
            <a:r>
              <a:rPr lang="en-US" dirty="0" smtClean="0"/>
              <a:t>RESEARCH FOCUS</a:t>
            </a:r>
          </a:p>
          <a:p>
            <a:pPr lvl="1"/>
            <a:r>
              <a:rPr lang="en-US" b="1" dirty="0" smtClean="0"/>
              <a:t>Overarching question</a:t>
            </a:r>
            <a:r>
              <a:rPr lang="en-US" dirty="0" smtClean="0"/>
              <a:t>:  How can we use the abundance of existing digital data, aka big data, (e.g. government administrative data, electronic health records) to support accurate evidence based decisions for policy, management, legislation, evaluation, and research while protecting the confidentiality of individual subjects of the data? This question focuses on the data science of using massive secondary datasets, a step before the traditional statistical methods can be applied to the data to address specific questions to improve public health.</a:t>
            </a:r>
          </a:p>
          <a:p>
            <a:pPr lvl="1"/>
            <a:r>
              <a:rPr lang="en-US" b="1" dirty="0" smtClean="0"/>
              <a:t>Preferred approaches</a:t>
            </a:r>
            <a:r>
              <a:rPr lang="en-US" dirty="0" smtClean="0"/>
              <a:t>: Data Science - To build efficient and effective human computer hybrid processes and systems to clean, integrate, and extract actionable information from raw chaotic data and deliver accurate information in a timely secure manner to decision makers (e.g. researchers, policy makers, mangers, clinicians).</a:t>
            </a:r>
          </a:p>
          <a:p>
            <a:r>
              <a:rPr lang="en-US" dirty="0" smtClean="0"/>
              <a:t>Population Informatics Research Group (TAMU &amp; UNC)</a:t>
            </a:r>
            <a:endParaRPr lang="en-US" dirty="0"/>
          </a:p>
        </p:txBody>
      </p:sp>
    </p:spTree>
    <p:extLst>
      <p:ext uri="{BB962C8B-B14F-4D97-AF65-F5344CB8AC3E}">
        <p14:creationId xmlns:p14="http://schemas.microsoft.com/office/powerpoint/2010/main" val="19934571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4 Big Data Issues</a:t>
            </a:r>
            <a:endParaRPr lang="en-US" dirty="0"/>
          </a:p>
        </p:txBody>
      </p:sp>
      <p:sp>
        <p:nvSpPr>
          <p:cNvPr id="3" name="Content Placeholder 2"/>
          <p:cNvSpPr>
            <a:spLocks noGrp="1"/>
          </p:cNvSpPr>
          <p:nvPr>
            <p:ph idx="1"/>
          </p:nvPr>
        </p:nvSpPr>
        <p:spPr>
          <a:xfrm>
            <a:off x="228600" y="1371600"/>
            <a:ext cx="8686800" cy="5181600"/>
          </a:xfrm>
        </p:spPr>
        <p:txBody>
          <a:bodyPr>
            <a:noAutofit/>
          </a:bodyPr>
          <a:lstStyle/>
          <a:p>
            <a:r>
              <a:rPr lang="en-US" sz="2000" dirty="0" smtClean="0"/>
              <a:t>Data Compression/Reduction</a:t>
            </a:r>
          </a:p>
          <a:p>
            <a:pPr lvl="1"/>
            <a:r>
              <a:rPr lang="en-US" sz="1400" dirty="0" smtClean="0"/>
              <a:t>Data Compression refers to the algorithm-based conversion of large data sets into alternative representations that require less space in memory. Data Reduction refers to the reduction of data volume via the systematic removal of unnecessary data bulk. </a:t>
            </a:r>
          </a:p>
          <a:p>
            <a:r>
              <a:rPr lang="en-US" sz="2000" dirty="0" smtClean="0"/>
              <a:t>Data Visualization </a:t>
            </a:r>
          </a:p>
          <a:p>
            <a:pPr lvl="1"/>
            <a:r>
              <a:rPr lang="en-US" sz="1400" dirty="0" smtClean="0"/>
              <a:t>Data Visualization refers broadly to human-centric data representation that aids information presentation, exploration, and manipulation. This is typically performed via the use of visual and graphical techniques; however, these can be augmented with sound and other sensory cues to create deeper experiences. </a:t>
            </a:r>
          </a:p>
          <a:p>
            <a:pPr lvl="1"/>
            <a:r>
              <a:rPr lang="en-US" sz="1400" dirty="0" smtClean="0">
                <a:solidFill>
                  <a:srgbClr val="0070C0"/>
                </a:solidFill>
              </a:rPr>
              <a:t>SEE the DATA: Zoom In / Zoom Out (</a:t>
            </a:r>
            <a:r>
              <a:rPr lang="en-US" sz="1400" dirty="0" err="1" smtClean="0">
                <a:solidFill>
                  <a:srgbClr val="0070C0"/>
                </a:solidFill>
              </a:rPr>
              <a:t>mapquest</a:t>
            </a:r>
            <a:r>
              <a:rPr lang="en-US" sz="1400" dirty="0" smtClean="0">
                <a:solidFill>
                  <a:srgbClr val="0070C0"/>
                </a:solidFill>
              </a:rPr>
              <a:t>)</a:t>
            </a:r>
            <a:endParaRPr lang="en-US" sz="1600" dirty="0" smtClean="0">
              <a:solidFill>
                <a:srgbClr val="0070C0"/>
              </a:solidFill>
            </a:endParaRPr>
          </a:p>
          <a:p>
            <a:r>
              <a:rPr lang="en-US" sz="2000" dirty="0" smtClean="0"/>
              <a:t>Data Provenance (replicable science – tractable processes)</a:t>
            </a:r>
          </a:p>
          <a:p>
            <a:pPr lvl="1"/>
            <a:r>
              <a:rPr lang="en-US" sz="1400" dirty="0" smtClean="0"/>
              <a:t>Data Provenance refers to the chronology or record of transfer, use, and alteration of data that documents the reverse path from a particular set of data back to the initial creation of a source dataset. Provenance of digital scientific data is useful for determining attribution, enabling data citation, identifying relationships between objects, tracking back differences in similar results, guaranteeing the reliability of the data, and to allow researchers to determine whether a particular dataset can be used in their research by providing lineage information about the data. </a:t>
            </a:r>
          </a:p>
          <a:p>
            <a:pPr lvl="1"/>
            <a:r>
              <a:rPr lang="en-US" sz="1400" dirty="0" smtClean="0"/>
              <a:t>Good programming practice </a:t>
            </a:r>
          </a:p>
          <a:p>
            <a:r>
              <a:rPr lang="en-US" sz="2000" dirty="0" smtClean="0">
                <a:solidFill>
                  <a:srgbClr val="0070C0"/>
                </a:solidFill>
              </a:rPr>
              <a:t>Data Wrangling (data cleaning/integration)</a:t>
            </a:r>
          </a:p>
          <a:p>
            <a:pPr lvl="1"/>
            <a:r>
              <a:rPr lang="en-US" sz="1400" dirty="0" smtClean="0">
                <a:solidFill>
                  <a:srgbClr val="0070C0"/>
                </a:solidFill>
              </a:rPr>
              <a:t>Data Wrangling is a term that is applied to activities that make data more usable by changing their form but not their meaning.  Data wrangling may involve reformatting data, mapping data from one data model to another, and/or converting data into more consumable forms.</a:t>
            </a:r>
            <a:endParaRPr lang="en-US" sz="1400" dirty="0">
              <a:solidFill>
                <a:srgbClr val="0070C0"/>
              </a:solidFill>
            </a:endParaRPr>
          </a:p>
        </p:txBody>
      </p:sp>
    </p:spTree>
    <p:extLst>
      <p:ext uri="{BB962C8B-B14F-4D97-AF65-F5344CB8AC3E}">
        <p14:creationId xmlns:p14="http://schemas.microsoft.com/office/powerpoint/2010/main" val="2610954500"/>
      </p:ext>
    </p:extLst>
  </p:cSld>
  <p:clrMapOvr>
    <a:masterClrMapping/>
  </p:clrMapOvr>
  <mc:AlternateContent xmlns:mc="http://schemas.openxmlformats.org/markup-compatibility/2006" xmlns:p14="http://schemas.microsoft.com/office/powerpoint/2010/main">
    <mc:Choice Requires="p14">
      <p:transition spd="slow" p14:dur="2000" advTm="355"/>
    </mc:Choice>
    <mc:Fallback xmlns="">
      <p:transition spd="slow" advTm="355"/>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NIH and Biomedical “</a:t>
            </a:r>
            <a:r>
              <a:rPr lang="en-US" dirty="0"/>
              <a:t>Big Data”</a:t>
            </a:r>
            <a:br>
              <a:rPr lang="en-US" dirty="0"/>
            </a:br>
            <a:r>
              <a:rPr lang="en-US" sz="2700" dirty="0"/>
              <a:t>http://acd.od.nih.gov/Big-Data-to-Knowledge-Initiative.pdf</a:t>
            </a:r>
          </a:p>
        </p:txBody>
      </p:sp>
      <p:pic>
        <p:nvPicPr>
          <p:cNvPr id="4" name="Picture 3"/>
          <p:cNvPicPr>
            <a:picLocks noChangeAspect="1"/>
          </p:cNvPicPr>
          <p:nvPr/>
        </p:nvPicPr>
        <p:blipFill>
          <a:blip r:embed="rId2"/>
          <a:stretch>
            <a:fillRect/>
          </a:stretch>
        </p:blipFill>
        <p:spPr>
          <a:xfrm>
            <a:off x="685800" y="1141547"/>
            <a:ext cx="7910513" cy="5716453"/>
          </a:xfrm>
          <a:prstGeom prst="rect">
            <a:avLst/>
          </a:prstGeom>
        </p:spPr>
      </p:pic>
    </p:spTree>
    <p:extLst>
      <p:ext uri="{BB962C8B-B14F-4D97-AF65-F5344CB8AC3E}">
        <p14:creationId xmlns:p14="http://schemas.microsoft.com/office/powerpoint/2010/main" val="1402972311"/>
      </p:ext>
    </p:extLst>
  </p:cSld>
  <p:clrMapOvr>
    <a:masterClrMapping/>
  </p:clrMapOvr>
  <mc:AlternateContent xmlns:mc="http://schemas.openxmlformats.org/markup-compatibility/2006" xmlns:p14="http://schemas.microsoft.com/office/powerpoint/2010/main">
    <mc:Choice Requires="p14">
      <p:transition spd="slow" p14:dur="2000" advTm="547"/>
    </mc:Choice>
    <mc:Fallback xmlns="">
      <p:transition spd="slow" advTm="54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US" altLang="en-US" smtClean="0"/>
              <a:t>Thomas Davenport</a:t>
            </a:r>
            <a:br>
              <a:rPr lang="en-US" altLang="en-US" smtClean="0"/>
            </a:br>
            <a:r>
              <a:rPr lang="en-US" altLang="en-US" i="1" smtClean="0"/>
              <a:t>Competing on Analytics</a:t>
            </a:r>
          </a:p>
        </p:txBody>
      </p:sp>
      <p:sp>
        <p:nvSpPr>
          <p:cNvPr id="53251" name="Content Placeholder 2"/>
          <p:cNvSpPr>
            <a:spLocks noGrp="1"/>
          </p:cNvSpPr>
          <p:nvPr>
            <p:ph idx="1"/>
          </p:nvPr>
        </p:nvSpPr>
        <p:spPr/>
        <p:txBody>
          <a:bodyPr>
            <a:normAutofit fontScale="92500" lnSpcReduction="10000"/>
          </a:bodyPr>
          <a:lstStyle/>
          <a:p>
            <a:r>
              <a:rPr lang="en-US" altLang="ko-KR" dirty="0" smtClean="0">
                <a:solidFill>
                  <a:schemeClr val="accent1"/>
                </a:solidFill>
                <a:ea typeface="굴림" pitchFamily="50" charset="-127"/>
              </a:rPr>
              <a:t>Skill set for good data scientists</a:t>
            </a:r>
          </a:p>
          <a:p>
            <a:pPr lvl="1"/>
            <a:r>
              <a:rPr lang="en-US" altLang="en-US" dirty="0" smtClean="0">
                <a:solidFill>
                  <a:schemeClr val="accent1"/>
                </a:solidFill>
              </a:rPr>
              <a:t>IT &amp; Programming skills</a:t>
            </a:r>
          </a:p>
          <a:p>
            <a:pPr lvl="1"/>
            <a:r>
              <a:rPr lang="en-US" altLang="en-US" dirty="0" smtClean="0">
                <a:solidFill>
                  <a:schemeClr val="accent1"/>
                </a:solidFill>
              </a:rPr>
              <a:t>Statistical skills</a:t>
            </a:r>
          </a:p>
          <a:p>
            <a:pPr lvl="1"/>
            <a:r>
              <a:rPr lang="en-US" altLang="en-US" dirty="0" smtClean="0">
                <a:solidFill>
                  <a:schemeClr val="accent1"/>
                </a:solidFill>
              </a:rPr>
              <a:t>Business skills: </a:t>
            </a:r>
          </a:p>
          <a:p>
            <a:pPr lvl="2"/>
            <a:r>
              <a:rPr lang="en-US" altLang="en-US" dirty="0" smtClean="0">
                <a:solidFill>
                  <a:schemeClr val="accent1"/>
                </a:solidFill>
              </a:rPr>
              <a:t>Understand pros/cons of decisions &amp; actions</a:t>
            </a:r>
          </a:p>
          <a:p>
            <a:pPr lvl="2"/>
            <a:r>
              <a:rPr lang="en-US" altLang="en-US" dirty="0" smtClean="0">
                <a:solidFill>
                  <a:schemeClr val="accent1"/>
                </a:solidFill>
              </a:rPr>
              <a:t>Communication skills</a:t>
            </a:r>
          </a:p>
          <a:p>
            <a:pPr lvl="2"/>
            <a:r>
              <a:rPr lang="en-US" altLang="en-US" dirty="0" smtClean="0">
                <a:solidFill>
                  <a:schemeClr val="accent1"/>
                </a:solidFill>
              </a:rPr>
              <a:t>Excel / PowerPoint </a:t>
            </a:r>
          </a:p>
          <a:p>
            <a:pPr lvl="1"/>
            <a:r>
              <a:rPr lang="en-US" altLang="en-US" dirty="0" smtClean="0">
                <a:solidFill>
                  <a:schemeClr val="accent2"/>
                </a:solidFill>
              </a:rPr>
              <a:t>Intense curiosity: the most important skill or trait.  “a  desire to go beyond the surface of a problem, find the question at its heart, and distill them into a very clear set of hypothesis that can be tested”</a:t>
            </a:r>
          </a:p>
        </p:txBody>
      </p:sp>
    </p:spTree>
    <p:extLst>
      <p:ext uri="{BB962C8B-B14F-4D97-AF65-F5344CB8AC3E}">
        <p14:creationId xmlns:p14="http://schemas.microsoft.com/office/powerpoint/2010/main" val="931347478"/>
      </p:ext>
    </p:extLst>
  </p:cSld>
  <p:clrMapOvr>
    <a:masterClrMapping/>
  </p:clrMapOvr>
  <mc:AlternateContent xmlns:mc="http://schemas.openxmlformats.org/markup-compatibility/2006" xmlns:p14="http://schemas.microsoft.com/office/powerpoint/2010/main">
    <mc:Choice Requires="p14">
      <p:transition spd="slow" p14:dur="2000" advTm="95929"/>
    </mc:Choice>
    <mc:Fallback xmlns="">
      <p:transition spd="slow" advTm="9592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 science teams need people with the </a:t>
            </a:r>
            <a:r>
              <a:rPr lang="en-US" sz="2800" dirty="0" smtClean="0">
                <a:solidFill>
                  <a:srgbClr val="00B0F0"/>
                </a:solidFill>
              </a:rPr>
              <a:t>skills and curiosity </a:t>
            </a:r>
            <a:r>
              <a:rPr lang="en-US" sz="2800" dirty="0" smtClean="0"/>
              <a:t>to ask the big questions (</a:t>
            </a:r>
            <a:r>
              <a:rPr lang="en-US" sz="2800" dirty="0" err="1" smtClean="0"/>
              <a:t>oreilly</a:t>
            </a:r>
            <a:r>
              <a:rPr lang="en-US" sz="2800" dirty="0" smtClean="0"/>
              <a:t>)</a:t>
            </a:r>
            <a:endParaRPr lang="en-US" sz="2800" dirty="0"/>
          </a:p>
        </p:txBody>
      </p:sp>
      <p:sp>
        <p:nvSpPr>
          <p:cNvPr id="3" name="Content Placeholder 2"/>
          <p:cNvSpPr>
            <a:spLocks noGrp="1"/>
          </p:cNvSpPr>
          <p:nvPr>
            <p:ph idx="1"/>
          </p:nvPr>
        </p:nvSpPr>
        <p:spPr/>
        <p:txBody>
          <a:bodyPr>
            <a:normAutofit lnSpcReduction="10000"/>
          </a:bodyPr>
          <a:lstStyle/>
          <a:p>
            <a:pPr lvl="0"/>
            <a:r>
              <a:rPr lang="en-US" sz="2400" dirty="0" smtClean="0">
                <a:solidFill>
                  <a:srgbClr val="C00000"/>
                </a:solidFill>
              </a:rPr>
              <a:t>Technical expertise</a:t>
            </a:r>
            <a:r>
              <a:rPr lang="en-US" sz="2400" dirty="0" smtClean="0"/>
              <a:t>: the best data scientists typically have deep expertise in some scientific discipline.</a:t>
            </a:r>
          </a:p>
          <a:p>
            <a:pPr lvl="0"/>
            <a:r>
              <a:rPr lang="en-US" sz="2400" dirty="0" smtClean="0">
                <a:solidFill>
                  <a:srgbClr val="C00000"/>
                </a:solidFill>
              </a:rPr>
              <a:t>Curiosity</a:t>
            </a:r>
            <a:r>
              <a:rPr lang="en-US" sz="2400" dirty="0" smtClean="0"/>
              <a:t>: a desire to go beneath the surface and discover and distill a problem down into a very clear set of hypotheses that can be tested.</a:t>
            </a:r>
          </a:p>
          <a:p>
            <a:pPr lvl="0"/>
            <a:r>
              <a:rPr lang="en-US" sz="2400" dirty="0" smtClean="0">
                <a:solidFill>
                  <a:srgbClr val="C00000"/>
                </a:solidFill>
              </a:rPr>
              <a:t>Storytelling</a:t>
            </a:r>
            <a:r>
              <a:rPr lang="en-US" sz="2400" dirty="0" smtClean="0"/>
              <a:t>: the ability to use data to tell a story and to be able to communicate it effectively.</a:t>
            </a:r>
          </a:p>
          <a:p>
            <a:pPr lvl="0"/>
            <a:r>
              <a:rPr lang="en-US" sz="2400" dirty="0" smtClean="0">
                <a:solidFill>
                  <a:srgbClr val="C00000"/>
                </a:solidFill>
              </a:rPr>
              <a:t>Cleverness</a:t>
            </a:r>
            <a:r>
              <a:rPr lang="en-US" sz="2400" dirty="0" smtClean="0"/>
              <a:t>: the ability to look at a problem in different, creative ways.</a:t>
            </a:r>
          </a:p>
          <a:p>
            <a:r>
              <a:rPr lang="en-US" sz="2000" dirty="0" smtClean="0"/>
              <a:t>Health is a very important domain</a:t>
            </a:r>
          </a:p>
          <a:p>
            <a:pPr lvl="1"/>
            <a:r>
              <a:rPr lang="en-US" sz="1800" dirty="0" smtClean="0"/>
              <a:t>Team lead: good questions, good interpretation &amp; implications</a:t>
            </a:r>
          </a:p>
          <a:p>
            <a:r>
              <a:rPr lang="en-US" sz="1800" dirty="0" smtClean="0"/>
              <a:t>http</a:t>
            </a:r>
            <a:r>
              <a:rPr lang="en-US" sz="1800" dirty="0"/>
              <a:t>://radar.oreilly.com/2011/09/building-data-science-teams.html</a:t>
            </a:r>
          </a:p>
          <a:p>
            <a:endParaRPr lang="en-US" sz="2400" dirty="0"/>
          </a:p>
        </p:txBody>
      </p:sp>
    </p:spTree>
    <p:extLst>
      <p:ext uri="{BB962C8B-B14F-4D97-AF65-F5344CB8AC3E}">
        <p14:creationId xmlns:p14="http://schemas.microsoft.com/office/powerpoint/2010/main" val="3925905733"/>
      </p:ext>
    </p:extLst>
  </p:cSld>
  <p:clrMapOvr>
    <a:masterClrMapping/>
  </p:clrMapOvr>
  <mc:AlternateContent xmlns:mc="http://schemas.openxmlformats.org/markup-compatibility/2006" xmlns:p14="http://schemas.microsoft.com/office/powerpoint/2010/main">
    <mc:Choice Requires="p14">
      <p:transition spd="slow" p14:dur="2000" advTm="58764"/>
    </mc:Choice>
    <mc:Fallback xmlns="">
      <p:transition spd="slow" advTm="58764"/>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Job market of data scientists</a:t>
            </a:r>
          </a:p>
        </p:txBody>
      </p:sp>
      <p:pic>
        <p:nvPicPr>
          <p:cNvPr id="13315"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760537"/>
            <a:ext cx="3810000" cy="4205288"/>
          </a:xfrm>
        </p:spPr>
      </p:pic>
      <p:sp>
        <p:nvSpPr>
          <p:cNvPr id="13316" name="Content Placeholder 2"/>
          <p:cNvSpPr>
            <a:spLocks noGrp="1"/>
          </p:cNvSpPr>
          <p:nvPr>
            <p:ph sz="half" idx="2"/>
          </p:nvPr>
        </p:nvSpPr>
        <p:spPr/>
        <p:txBody>
          <a:bodyPr/>
          <a:lstStyle/>
          <a:p>
            <a:r>
              <a:rPr lang="en-US" altLang="en-US" smtClean="0"/>
              <a:t>statisticians will be the next sexy job </a:t>
            </a:r>
          </a:p>
          <a:p>
            <a:pPr lvl="1"/>
            <a:r>
              <a:rPr lang="en-US" altLang="en-US" smtClean="0"/>
              <a:t>Google Chief Economist Hal Varian</a:t>
            </a:r>
          </a:p>
          <a:p>
            <a:r>
              <a:rPr lang="en-US" altLang="en-US" smtClean="0"/>
              <a:t>shortage of 190,000 data scientists by the year 2019 </a:t>
            </a:r>
          </a:p>
          <a:p>
            <a:pPr lvl="1"/>
            <a:r>
              <a:rPr lang="en-US" altLang="ko-KR" smtClean="0">
                <a:ea typeface="굴림" pitchFamily="50" charset="-127"/>
              </a:rPr>
              <a:t>McKinsey Global Institute</a:t>
            </a:r>
            <a:endParaRPr lang="en-US" altLang="en-US" smtClean="0"/>
          </a:p>
        </p:txBody>
      </p:sp>
    </p:spTree>
    <p:extLst>
      <p:ext uri="{BB962C8B-B14F-4D97-AF65-F5344CB8AC3E}">
        <p14:creationId xmlns:p14="http://schemas.microsoft.com/office/powerpoint/2010/main" val="3652517198"/>
      </p:ext>
    </p:extLst>
  </p:cSld>
  <p:clrMapOvr>
    <a:masterClrMapping/>
  </p:clrMapOvr>
  <p:transition spd="slow" advTm="16074"/>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normAutofit fontScale="90000"/>
          </a:bodyPr>
          <a:lstStyle/>
          <a:p>
            <a:r>
              <a:rPr lang="en-US" altLang="en-US" smtClean="0"/>
              <a:t>New Era in Science : Big Data Science</a:t>
            </a:r>
          </a:p>
        </p:txBody>
      </p:sp>
      <p:sp>
        <p:nvSpPr>
          <p:cNvPr id="20483" name="Content Placeholder 5"/>
          <p:cNvSpPr>
            <a:spLocks noGrp="1"/>
          </p:cNvSpPr>
          <p:nvPr>
            <p:ph idx="1"/>
          </p:nvPr>
        </p:nvSpPr>
        <p:spPr/>
        <p:txBody>
          <a:bodyPr>
            <a:normAutofit fontScale="92500" lnSpcReduction="10000"/>
          </a:bodyPr>
          <a:lstStyle/>
          <a:p>
            <a:r>
              <a:rPr lang="en-US" altLang="en-US" smtClean="0">
                <a:solidFill>
                  <a:srgbClr val="C00000"/>
                </a:solidFill>
              </a:rPr>
              <a:t>Data</a:t>
            </a:r>
            <a:r>
              <a:rPr lang="en-US" altLang="en-US" smtClean="0"/>
              <a:t> is the new raw material of business: an economic </a:t>
            </a:r>
            <a:r>
              <a:rPr lang="en-US" altLang="en-US" smtClean="0">
                <a:solidFill>
                  <a:srgbClr val="C00000"/>
                </a:solidFill>
              </a:rPr>
              <a:t>input almost on par with capital and labor</a:t>
            </a:r>
            <a:r>
              <a:rPr lang="en-US" altLang="en-US" smtClean="0"/>
              <a:t>.(Microsoft’s Craig Mundie)</a:t>
            </a:r>
          </a:p>
          <a:p>
            <a:r>
              <a:rPr lang="en-US" altLang="en-US" smtClean="0">
                <a:solidFill>
                  <a:srgbClr val="C00000"/>
                </a:solidFill>
              </a:rPr>
              <a:t>Those who can harness the power of data will lead the next century </a:t>
            </a:r>
            <a:r>
              <a:rPr lang="en-US" altLang="en-US" smtClean="0"/>
              <a:t>and drive innovation in commerce, scientific discovery, healthcare, finance, energy, government, and countless other fields. </a:t>
            </a:r>
          </a:p>
          <a:p>
            <a:r>
              <a:rPr lang="en-US" altLang="en-US" smtClean="0"/>
              <a:t>Students who learn to be a data science will be in high demand.</a:t>
            </a:r>
          </a:p>
        </p:txBody>
      </p:sp>
    </p:spTree>
    <p:extLst>
      <p:ext uri="{BB962C8B-B14F-4D97-AF65-F5344CB8AC3E}">
        <p14:creationId xmlns:p14="http://schemas.microsoft.com/office/powerpoint/2010/main" val="1375709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http://upload.wikimedia.org/wikipedia/commons/7/7c/Hilbert_InfoGrowth.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81000"/>
            <a:ext cx="7848600" cy="6029739"/>
          </a:xfrm>
          <a:prstGeom prst="rect">
            <a:avLst/>
          </a:prstGeom>
          <a:noFill/>
          <a:ln>
            <a:noFill/>
          </a:ln>
        </p:spPr>
      </p:pic>
    </p:spTree>
    <p:extLst>
      <p:ext uri="{BB962C8B-B14F-4D97-AF65-F5344CB8AC3E}">
        <p14:creationId xmlns:p14="http://schemas.microsoft.com/office/powerpoint/2010/main" val="2087621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smtClean="0"/>
              <a:t>High International Interest </a:t>
            </a:r>
            <a:br>
              <a:rPr lang="en-US" altLang="en-US" smtClean="0"/>
            </a:br>
            <a:r>
              <a:rPr lang="en-US" altLang="en-US" smtClean="0"/>
              <a:t>Doing Good Research with Big Data</a:t>
            </a:r>
          </a:p>
        </p:txBody>
      </p:sp>
      <p:sp>
        <p:nvSpPr>
          <p:cNvPr id="21507" name="Content Placeholder 2"/>
          <p:cNvSpPr>
            <a:spLocks noGrp="1"/>
          </p:cNvSpPr>
          <p:nvPr>
            <p:ph idx="1"/>
          </p:nvPr>
        </p:nvSpPr>
        <p:spPr>
          <a:xfrm>
            <a:off x="990600" y="1828800"/>
            <a:ext cx="6107113" cy="4535488"/>
          </a:xfrm>
        </p:spPr>
        <p:txBody>
          <a:bodyPr>
            <a:normAutofit fontScale="92500" lnSpcReduction="20000"/>
          </a:bodyPr>
          <a:lstStyle/>
          <a:p>
            <a:r>
              <a:rPr lang="en-US" altLang="en-US" smtClean="0"/>
              <a:t>Figuring how to do good research with Big Data</a:t>
            </a:r>
          </a:p>
          <a:p>
            <a:r>
              <a:rPr lang="en-US" altLang="en-US" smtClean="0"/>
              <a:t>EUDAT (Oct 2011): EU</a:t>
            </a:r>
          </a:p>
          <a:p>
            <a:pPr lvl="1"/>
            <a:r>
              <a:rPr lang="en-US" altLang="en-US" smtClean="0"/>
              <a:t>€16-million initiative to develop an international data management infrastructure over 3 years </a:t>
            </a:r>
          </a:p>
          <a:p>
            <a:r>
              <a:rPr lang="en-US" altLang="en-US" smtClean="0"/>
              <a:t>White house (Mar 2012) : US</a:t>
            </a:r>
          </a:p>
          <a:p>
            <a:pPr lvl="1"/>
            <a:r>
              <a:rPr lang="en-US" altLang="en-US" smtClean="0"/>
              <a:t>a national effort to fund Big Data research across the federal agencies including NSF, NIH, DOD (Dept of Defense), and DOE (Dept of Energy) </a:t>
            </a:r>
          </a:p>
          <a:p>
            <a:pPr lvl="1"/>
            <a:endParaRPr lang="en-US" altLang="en-US" smtClean="0"/>
          </a:p>
        </p:txBody>
      </p:sp>
      <p:pic>
        <p:nvPicPr>
          <p:cNvPr id="21508" name="Picture 3" descr="Cover image expan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713" y="1924050"/>
            <a:ext cx="14351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2" descr="http://www.nature.com.libproxy.lib.unc.edu/nature/journal/v455/n7209/images/cover_nature.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pic>
        <p:nvPicPr>
          <p:cNvPr id="215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04063" y="410845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2177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611001"/>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smtClean="0">
                <a:solidFill>
                  <a:srgbClr val="0070C0"/>
                </a:solidFill>
              </a:rPr>
              <a:t>What is Population Informatics &amp; the Social Genome ?</a:t>
            </a:r>
          </a:p>
          <a:p>
            <a:r>
              <a:rPr lang="en-US" dirty="0" smtClean="0"/>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2901364249"/>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smtClean="0"/>
              <a:t>What is Population Informatics &amp; the Social Genome ?</a:t>
            </a:r>
          </a:p>
          <a:p>
            <a:r>
              <a:rPr lang="en-US" dirty="0" smtClean="0"/>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4109394843"/>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Cost of the Digital Society</a:t>
            </a:r>
            <a:endParaRPr lang="en-US" dirty="0"/>
          </a:p>
        </p:txBody>
      </p:sp>
      <p:sp>
        <p:nvSpPr>
          <p:cNvPr id="6" name="Content Placeholder 5"/>
          <p:cNvSpPr>
            <a:spLocks noGrp="1"/>
          </p:cNvSpPr>
          <p:nvPr>
            <p:ph idx="1"/>
          </p:nvPr>
        </p:nvSpPr>
        <p:spPr/>
        <p:txBody>
          <a:bodyPr/>
          <a:lstStyle/>
          <a:p>
            <a:r>
              <a:rPr lang="en-US" dirty="0" smtClean="0"/>
              <a:t>There is </a:t>
            </a:r>
            <a:r>
              <a:rPr lang="en-US" b="1" dirty="0" smtClean="0">
                <a:solidFill>
                  <a:srgbClr val="0070C0"/>
                </a:solidFill>
              </a:rPr>
              <a:t>no turning back !</a:t>
            </a:r>
          </a:p>
          <a:p>
            <a:r>
              <a:rPr lang="en-US" dirty="0" smtClean="0"/>
              <a:t>Personal information is already being used</a:t>
            </a:r>
          </a:p>
          <a:p>
            <a:pPr lvl="1"/>
            <a:r>
              <a:rPr lang="en-US" dirty="0" smtClean="0"/>
              <a:t>Marketing: Target </a:t>
            </a:r>
          </a:p>
          <a:p>
            <a:pPr lvl="1"/>
            <a:r>
              <a:rPr lang="en-US" dirty="0" smtClean="0"/>
              <a:t>Intelligence: Edward Snowden</a:t>
            </a:r>
            <a:endParaRPr lang="en-US" dirty="0"/>
          </a:p>
        </p:txBody>
      </p:sp>
      <p:pic>
        <p:nvPicPr>
          <p:cNvPr id="8" name="Picture 7"/>
          <p:cNvPicPr>
            <a:picLocks noChangeAspect="1"/>
          </p:cNvPicPr>
          <p:nvPr/>
        </p:nvPicPr>
        <p:blipFill>
          <a:blip r:embed="rId3"/>
          <a:stretch>
            <a:fillRect/>
          </a:stretch>
        </p:blipFill>
        <p:spPr>
          <a:xfrm>
            <a:off x="350849" y="4055060"/>
            <a:ext cx="8442302" cy="1066800"/>
          </a:xfrm>
          <a:prstGeom prst="rect">
            <a:avLst/>
          </a:prstGeom>
          <a:ln>
            <a:noFill/>
          </a:ln>
        </p:spPr>
      </p:pic>
      <p:pic>
        <p:nvPicPr>
          <p:cNvPr id="9" name="Picture 8"/>
          <p:cNvPicPr>
            <a:picLocks noChangeAspect="1"/>
          </p:cNvPicPr>
          <p:nvPr/>
        </p:nvPicPr>
        <p:blipFill>
          <a:blip r:embed="rId4"/>
          <a:stretch>
            <a:fillRect/>
          </a:stretch>
        </p:blipFill>
        <p:spPr>
          <a:xfrm>
            <a:off x="304800" y="5350460"/>
            <a:ext cx="8286750" cy="1165848"/>
          </a:xfrm>
          <a:prstGeom prst="rect">
            <a:avLst/>
          </a:prstGeom>
        </p:spPr>
      </p:pic>
    </p:spTree>
    <p:extLst>
      <p:ext uri="{BB962C8B-B14F-4D97-AF65-F5344CB8AC3E}">
        <p14:creationId xmlns:p14="http://schemas.microsoft.com/office/powerpoint/2010/main" val="2137253871"/>
      </p:ext>
    </p:extLst>
  </p:cSld>
  <p:clrMapOvr>
    <a:masterClrMapping/>
  </p:clrMapOvr>
  <mc:AlternateContent xmlns:mc="http://schemas.openxmlformats.org/markup-compatibility/2006" xmlns:p14="http://schemas.microsoft.com/office/powerpoint/2010/main">
    <mc:Choice Requires="p14">
      <p:transition spd="slow" p14:dur="2000" advTm="18795"/>
    </mc:Choice>
    <mc:Fallback xmlns="">
      <p:transition spd="slow" advTm="18795"/>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sp>
        <p:nvSpPr>
          <p:cNvPr id="3076" name="Content Placeholder 11"/>
          <p:cNvSpPr>
            <a:spLocks noGrp="1"/>
          </p:cNvSpPr>
          <p:nvPr>
            <p:ph idx="1"/>
          </p:nvPr>
        </p:nvSpPr>
        <p:spPr/>
        <p:txBody>
          <a:bodyPr/>
          <a:lstStyle/>
          <a:p>
            <a:r>
              <a:rPr lang="en-US" dirty="0" smtClean="0"/>
              <a:t>Allocations of resources for education</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pic>
        <p:nvPicPr>
          <p:cNvPr id="12" name="Content Placeholder 5"/>
          <p:cNvPicPr>
            <a:picLocks noChangeAspect="1"/>
          </p:cNvPicPr>
          <p:nvPr/>
        </p:nvPicPr>
        <p:blipFill>
          <a:blip r:embed="rId3"/>
          <a:srcRect/>
          <a:stretch>
            <a:fillRect/>
          </a:stretch>
        </p:blipFill>
        <p:spPr bwMode="auto">
          <a:xfrm>
            <a:off x="6171738" y="4724400"/>
            <a:ext cx="2508135" cy="197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4030092396"/>
      </p:ext>
    </p:extLst>
  </p:cSld>
  <p:clrMapOvr>
    <a:masterClrMapping/>
  </p:clrMapOvr>
  <mc:AlternateContent xmlns:mc="http://schemas.openxmlformats.org/markup-compatibility/2006" xmlns:p14="http://schemas.microsoft.com/office/powerpoint/2010/main">
    <mc:Choice Requires="p14">
      <p:transition spd="slow" p14:dur="2000" advTm="39149"/>
    </mc:Choice>
    <mc:Fallback xmlns="">
      <p:transition spd="slow" advTm="3914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p:txBody>
          <a:bodyPr/>
          <a:lstStyle/>
          <a:p>
            <a:r>
              <a:rPr lang="en-US" dirty="0" smtClean="0"/>
              <a:t>The Problem</a:t>
            </a:r>
            <a:endParaRPr lang="en-US" dirty="0"/>
          </a:p>
        </p:txBody>
      </p:sp>
      <p:sp>
        <p:nvSpPr>
          <p:cNvPr id="4099" name="Content Placeholder 5"/>
          <p:cNvSpPr>
            <a:spLocks noGrp="1"/>
          </p:cNvSpPr>
          <p:nvPr>
            <p:ph idx="1"/>
          </p:nvPr>
        </p:nvSpPr>
        <p:spPr>
          <a:xfrm>
            <a:off x="457200" y="1600200"/>
            <a:ext cx="8229600" cy="4800600"/>
          </a:xfrm>
        </p:spPr>
        <p:txBody>
          <a:bodyPr>
            <a:normAutofit/>
          </a:bodyPr>
          <a:lstStyle/>
          <a:p>
            <a:r>
              <a:rPr lang="en-US" dirty="0" smtClean="0"/>
              <a:t>Higher </a:t>
            </a:r>
            <a:r>
              <a:rPr lang="en-US" dirty="0" smtClean="0">
                <a:solidFill>
                  <a:srgbClr val="0070C0"/>
                </a:solidFill>
              </a:rPr>
              <a:t>privacy standard </a:t>
            </a:r>
            <a:r>
              <a:rPr lang="en-US" dirty="0" smtClean="0"/>
              <a:t>and accountability</a:t>
            </a:r>
            <a:endParaRPr lang="en-US" dirty="0" smtClean="0">
              <a:solidFill>
                <a:srgbClr val="0070C0"/>
              </a:solidFill>
            </a:endParaRPr>
          </a:p>
          <a:p>
            <a:pPr lvl="1"/>
            <a:r>
              <a:rPr lang="en-US" dirty="0"/>
              <a:t>Difficult to </a:t>
            </a:r>
            <a:r>
              <a:rPr lang="en-US" b="1" dirty="0">
                <a:solidFill>
                  <a:srgbClr val="0070C0"/>
                </a:solidFill>
              </a:rPr>
              <a:t>access</a:t>
            </a:r>
            <a:r>
              <a:rPr lang="en-US" dirty="0"/>
              <a:t>: Privacy/confidentiality</a:t>
            </a:r>
          </a:p>
          <a:p>
            <a:pPr lvl="1"/>
            <a:r>
              <a:rPr lang="en-US" dirty="0"/>
              <a:t>No </a:t>
            </a:r>
            <a:r>
              <a:rPr lang="en-US" b="1" dirty="0">
                <a:solidFill>
                  <a:srgbClr val="0070C0"/>
                </a:solidFill>
              </a:rPr>
              <a:t>neutral safe place</a:t>
            </a:r>
            <a:r>
              <a:rPr lang="en-US" b="1" dirty="0">
                <a:solidFill>
                  <a:schemeClr val="accent2">
                    <a:lumMod val="75000"/>
                  </a:schemeClr>
                </a:solidFill>
              </a:rPr>
              <a:t> </a:t>
            </a:r>
            <a:r>
              <a:rPr lang="en-US" dirty="0"/>
              <a:t>to put it together</a:t>
            </a:r>
          </a:p>
          <a:p>
            <a:r>
              <a:rPr lang="en-US" dirty="0" smtClean="0"/>
              <a:t>Requires </a:t>
            </a:r>
            <a:r>
              <a:rPr lang="en-US" dirty="0" smtClean="0">
                <a:solidFill>
                  <a:srgbClr val="0070C0"/>
                </a:solidFill>
              </a:rPr>
              <a:t>more accurate results </a:t>
            </a:r>
            <a:r>
              <a:rPr lang="en-US" dirty="0" smtClean="0"/>
              <a:t>compared to recommending books</a:t>
            </a:r>
          </a:p>
          <a:p>
            <a:pPr lvl="1"/>
            <a:r>
              <a:rPr lang="en-US" b="1" dirty="0" smtClean="0">
                <a:solidFill>
                  <a:srgbClr val="0070C0"/>
                </a:solidFill>
              </a:rPr>
              <a:t>Error management</a:t>
            </a:r>
          </a:p>
          <a:p>
            <a:pPr marL="342900" lvl="1" indent="-342900">
              <a:buFont typeface="Arial" panose="020B0604020202020204" pitchFamily="34" charset="0"/>
              <a:buChar char="•"/>
            </a:pPr>
            <a:r>
              <a:rPr lang="en-US" dirty="0"/>
              <a:t>Lack Data management tools and </a:t>
            </a:r>
            <a:r>
              <a:rPr lang="en-US" dirty="0" smtClean="0"/>
              <a:t>expertise</a:t>
            </a:r>
            <a:endParaRPr lang="en-US" altLang="ja-JP" dirty="0" smtClean="0"/>
          </a:p>
          <a:p>
            <a:pPr lvl="1"/>
            <a:r>
              <a:rPr lang="en-US" dirty="0" smtClean="0"/>
              <a:t>Difficult to </a:t>
            </a:r>
            <a:r>
              <a:rPr lang="en-US" b="1" dirty="0" smtClean="0">
                <a:solidFill>
                  <a:srgbClr val="0070C0"/>
                </a:solidFill>
              </a:rPr>
              <a:t>integrate</a:t>
            </a:r>
            <a:r>
              <a:rPr lang="en-US" dirty="0" smtClean="0"/>
              <a:t>: silo/scattered data</a:t>
            </a:r>
          </a:p>
          <a:p>
            <a:pPr lvl="1"/>
            <a:r>
              <a:rPr lang="en-US" dirty="0" smtClean="0"/>
              <a:t>Difficult to clean data</a:t>
            </a:r>
          </a:p>
          <a:p>
            <a:pPr lvl="1"/>
            <a:endParaRPr lang="en-US" dirty="0" smtClean="0"/>
          </a:p>
        </p:txBody>
      </p:sp>
    </p:spTree>
    <p:extLst>
      <p:ext uri="{BB962C8B-B14F-4D97-AF65-F5344CB8AC3E}">
        <p14:creationId xmlns:p14="http://schemas.microsoft.com/office/powerpoint/2010/main" val="4006571808"/>
      </p:ext>
    </p:extLst>
  </p:cSld>
  <p:clrMapOvr>
    <a:masterClrMapping/>
  </p:clrMapOvr>
  <mc:AlternateContent xmlns:mc="http://schemas.openxmlformats.org/markup-compatibility/2006" xmlns:p14="http://schemas.microsoft.com/office/powerpoint/2010/main">
    <mc:Choice Requires="p14">
      <p:transition spd="slow" p14:dur="2000" advTm="108312"/>
    </mc:Choice>
    <mc:Fallback xmlns="">
      <p:transition spd="slow" advTm="10831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5"/>
          <p:cNvSpPr>
            <a:spLocks noGrp="1"/>
          </p:cNvSpPr>
          <p:nvPr>
            <p:ph idx="1"/>
          </p:nvPr>
        </p:nvSpPr>
        <p:spPr>
          <a:xfrm>
            <a:off x="1820229" y="1375103"/>
            <a:ext cx="7209472" cy="1052344"/>
          </a:xfrm>
        </p:spPr>
        <p:txBody>
          <a:bodyPr>
            <a:normAutofit/>
          </a:bodyPr>
          <a:lstStyle/>
          <a:p>
            <a:pPr marL="354330" indent="0">
              <a:buNone/>
              <a:defRPr/>
            </a:pPr>
            <a:r>
              <a:rPr lang="en-US" sz="2800" dirty="0">
                <a:solidFill>
                  <a:srgbClr val="414141"/>
                </a:solidFill>
                <a:latin typeface="Gill Sans Light" charset="0"/>
                <a:ea typeface="ヒラギノ角ゴ ProN W3" charset="-128"/>
                <a:sym typeface="Gill Sans Light" charset="0"/>
              </a:rPr>
              <a:t>Our activities from birth until death leave </a:t>
            </a:r>
            <a:r>
              <a:rPr lang="en-US" sz="2800" b="1" dirty="0">
                <a:solidFill>
                  <a:srgbClr val="0070C0"/>
                </a:solidFill>
                <a:latin typeface="Gill Sans Light" charset="0"/>
                <a:ea typeface="ヒラギノ角ゴ ProN W3" charset="-128"/>
                <a:sym typeface="Gill Sans Light" charset="0"/>
              </a:rPr>
              <a:t>digital traces </a:t>
            </a:r>
            <a:r>
              <a:rPr lang="en-US" sz="2800" dirty="0">
                <a:solidFill>
                  <a:srgbClr val="414141"/>
                </a:solidFill>
                <a:latin typeface="Gill Sans Light" charset="0"/>
                <a:ea typeface="ヒラギノ角ゴ ProN W3" charset="-128"/>
                <a:sym typeface="Gill Sans Light" charset="0"/>
              </a:rPr>
              <a:t>in large databases </a:t>
            </a:r>
          </a:p>
        </p:txBody>
      </p:sp>
      <p:sp>
        <p:nvSpPr>
          <p:cNvPr id="5124" name="TextBox 1"/>
          <p:cNvSpPr txBox="1">
            <a:spLocks noChangeArrowheads="1"/>
          </p:cNvSpPr>
          <p:nvPr/>
        </p:nvSpPr>
        <p:spPr bwMode="auto">
          <a:xfrm>
            <a:off x="388621" y="10287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5" name="TextBox 4"/>
          <p:cNvSpPr txBox="1">
            <a:spLocks noChangeArrowheads="1"/>
          </p:cNvSpPr>
          <p:nvPr/>
        </p:nvSpPr>
        <p:spPr bwMode="auto">
          <a:xfrm>
            <a:off x="388621" y="226314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6" name="TextBox 5"/>
          <p:cNvSpPr txBox="1">
            <a:spLocks noChangeArrowheads="1"/>
          </p:cNvSpPr>
          <p:nvPr/>
        </p:nvSpPr>
        <p:spPr bwMode="auto">
          <a:xfrm>
            <a:off x="388621" y="376047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7" name="TextBox 6"/>
          <p:cNvSpPr txBox="1">
            <a:spLocks noChangeArrowheads="1"/>
          </p:cNvSpPr>
          <p:nvPr/>
        </p:nvSpPr>
        <p:spPr bwMode="auto">
          <a:xfrm>
            <a:off x="388621" y="4997767"/>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8" name="Rectangle 1"/>
          <p:cNvSpPr>
            <a:spLocks noChangeArrowheads="1"/>
          </p:cNvSpPr>
          <p:nvPr/>
        </p:nvSpPr>
        <p:spPr bwMode="auto">
          <a:xfrm>
            <a:off x="1820228" y="5334000"/>
            <a:ext cx="709517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sz="2800" dirty="0" smtClean="0"/>
              <a:t>It holds </a:t>
            </a:r>
            <a:r>
              <a:rPr lang="en-US" sz="2800" b="1" dirty="0" smtClean="0">
                <a:solidFill>
                  <a:schemeClr val="accent1"/>
                </a:solidFill>
              </a:rPr>
              <a:t>crucial </a:t>
            </a:r>
            <a:r>
              <a:rPr lang="en-US" sz="2800" b="1" dirty="0">
                <a:solidFill>
                  <a:schemeClr val="accent1"/>
                </a:solidFill>
              </a:rPr>
              <a:t>insights </a:t>
            </a:r>
            <a:r>
              <a:rPr lang="en-US" sz="2800" dirty="0"/>
              <a:t>into many of the most challenging problems facing our society </a:t>
            </a:r>
            <a:r>
              <a:rPr lang="en-US" sz="2000" dirty="0" smtClean="0"/>
              <a:t>(e.g. healthcare, education</a:t>
            </a:r>
            <a:r>
              <a:rPr lang="en-US" sz="2000" dirty="0"/>
              <a:t>, economics</a:t>
            </a:r>
            <a:r>
              <a:rPr lang="en-US" sz="2000" dirty="0" smtClean="0"/>
              <a:t>)</a:t>
            </a:r>
            <a:endParaRPr lang="en-US" altLang="en-US" sz="2000" b="1" dirty="0">
              <a:solidFill>
                <a:srgbClr val="0070C0"/>
              </a:solidFill>
            </a:endParaRPr>
          </a:p>
        </p:txBody>
      </p:sp>
      <p:sp>
        <p:nvSpPr>
          <p:cNvPr id="5129" name="Rectangle 2"/>
          <p:cNvSpPr>
            <a:spLocks noChangeArrowheads="1"/>
          </p:cNvSpPr>
          <p:nvPr/>
        </p:nvSpPr>
        <p:spPr bwMode="auto">
          <a:xfrm>
            <a:off x="1820228" y="2623186"/>
            <a:ext cx="686657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sym typeface="Wingdings" panose="05000000000000000000" pitchFamily="2" charset="2"/>
              </a:rPr>
              <a:t>D</a:t>
            </a:r>
            <a:r>
              <a:rPr lang="en-US" altLang="en-US" sz="2800" dirty="0"/>
              <a:t>igital traces capture our </a:t>
            </a:r>
            <a:r>
              <a:rPr lang="en-US" altLang="en-US" sz="2800" b="1" dirty="0">
                <a:solidFill>
                  <a:srgbClr val="0070C0"/>
                </a:solidFill>
              </a:rPr>
              <a:t>social genome</a:t>
            </a:r>
            <a:r>
              <a:rPr lang="en-US" altLang="en-US" sz="2800" dirty="0"/>
              <a:t>, the footprints of our society</a:t>
            </a:r>
          </a:p>
        </p:txBody>
      </p:sp>
      <p:sp>
        <p:nvSpPr>
          <p:cNvPr id="5130" name="Rectangle 3"/>
          <p:cNvSpPr>
            <a:spLocks noChangeArrowheads="1"/>
          </p:cNvSpPr>
          <p:nvPr/>
        </p:nvSpPr>
        <p:spPr bwMode="auto">
          <a:xfrm>
            <a:off x="1820228" y="4038600"/>
            <a:ext cx="660654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t>The social genome data are </a:t>
            </a:r>
            <a:r>
              <a:rPr lang="en-US" altLang="en-US" sz="2800" b="1" dirty="0">
                <a:solidFill>
                  <a:srgbClr val="0070C0"/>
                </a:solidFill>
              </a:rPr>
              <a:t>buried</a:t>
            </a:r>
            <a:r>
              <a:rPr lang="en-US" altLang="en-US" sz="2800" dirty="0">
                <a:solidFill>
                  <a:srgbClr val="0070C0"/>
                </a:solidFill>
              </a:rPr>
              <a:t> </a:t>
            </a:r>
            <a:r>
              <a:rPr lang="en-US" altLang="en-US" sz="2800" dirty="0"/>
              <a:t>in the </a:t>
            </a:r>
            <a:r>
              <a:rPr lang="en-US" altLang="en-US" sz="2800" b="1" dirty="0">
                <a:solidFill>
                  <a:srgbClr val="0070C0"/>
                </a:solidFill>
              </a:rPr>
              <a:t>massive</a:t>
            </a:r>
            <a:r>
              <a:rPr lang="en-US" altLang="en-US" sz="2800" dirty="0">
                <a:solidFill>
                  <a:srgbClr val="0070C0"/>
                </a:solidFill>
              </a:rPr>
              <a:t> </a:t>
            </a:r>
            <a:r>
              <a:rPr lang="en-US" altLang="en-US" sz="2800" dirty="0"/>
              <a:t>and </a:t>
            </a:r>
            <a:r>
              <a:rPr lang="en-US" altLang="en-US" sz="2800" b="1" dirty="0">
                <a:solidFill>
                  <a:srgbClr val="0070C0"/>
                </a:solidFill>
              </a:rPr>
              <a:t>chaotic data</a:t>
            </a:r>
          </a:p>
        </p:txBody>
      </p:sp>
      <p:sp>
        <p:nvSpPr>
          <p:cNvPr id="13" name="Title 4"/>
          <p:cNvSpPr>
            <a:spLocks noGrp="1"/>
          </p:cNvSpPr>
          <p:nvPr>
            <p:ph type="title"/>
          </p:nvPr>
        </p:nvSpPr>
        <p:spPr>
          <a:xfrm>
            <a:off x="1295400" y="0"/>
            <a:ext cx="7848600" cy="1143000"/>
          </a:xfrm>
        </p:spPr>
        <p:txBody>
          <a:bodyPr/>
          <a:lstStyle/>
          <a:p>
            <a:r>
              <a:rPr lang="en-US" dirty="0" smtClean="0"/>
              <a:t>The Power of the Social Genome</a:t>
            </a:r>
            <a:endParaRPr lang="en-US" dirty="0"/>
          </a:p>
        </p:txBody>
      </p:sp>
    </p:spTree>
    <p:extLst>
      <p:ext uri="{BB962C8B-B14F-4D97-AF65-F5344CB8AC3E}">
        <p14:creationId xmlns:p14="http://schemas.microsoft.com/office/powerpoint/2010/main" val="2799958540"/>
      </p:ext>
    </p:extLst>
  </p:cSld>
  <p:clrMapOvr>
    <a:masterClrMapping/>
  </p:clrMapOvr>
  <p:transition spd="slow" advTm="20416"/>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pPr>
              <a:defRPr/>
            </a:pPr>
            <a:r>
              <a:rPr lang="en-US" dirty="0"/>
              <a:t>The Impact: Population </a:t>
            </a:r>
            <a:r>
              <a:rPr lang="en-US" dirty="0" smtClean="0"/>
              <a:t>Informatics</a:t>
            </a:r>
            <a:endParaRPr lang="en-US" dirty="0"/>
          </a:p>
        </p:txBody>
      </p:sp>
      <p:sp>
        <p:nvSpPr>
          <p:cNvPr id="11267" name="Content Placeholder 2"/>
          <p:cNvSpPr>
            <a:spLocks noGrp="1"/>
          </p:cNvSpPr>
          <p:nvPr>
            <p:ph idx="1"/>
          </p:nvPr>
        </p:nvSpPr>
        <p:spPr>
          <a:xfrm>
            <a:off x="3886200" y="1371600"/>
            <a:ext cx="5006340" cy="4514850"/>
          </a:xfrm>
        </p:spPr>
        <p:txBody>
          <a:bodyPr anchor="t">
            <a:normAutofit fontScale="70000" lnSpcReduction="20000"/>
          </a:bodyPr>
          <a:lstStyle/>
          <a:p>
            <a:pPr>
              <a:spcBef>
                <a:spcPts val="1620"/>
              </a:spcBef>
              <a:defRPr/>
            </a:pPr>
            <a:r>
              <a:rPr lang="en-US" b="1" dirty="0" smtClean="0">
                <a:solidFill>
                  <a:srgbClr val="0070C0"/>
                </a:solidFill>
              </a:rPr>
              <a:t>Game changing research</a:t>
            </a:r>
          </a:p>
          <a:p>
            <a:pPr lvl="1">
              <a:spcBef>
                <a:spcPts val="1620"/>
              </a:spcBef>
              <a:defRPr/>
            </a:pPr>
            <a:r>
              <a:rPr lang="en-US" dirty="0" smtClean="0"/>
              <a:t>Transform health and social sciences</a:t>
            </a:r>
          </a:p>
          <a:p>
            <a:pPr lvl="1">
              <a:spcBef>
                <a:spcPts val="1620"/>
              </a:spcBef>
              <a:defRPr/>
            </a:pPr>
            <a:r>
              <a:rPr lang="en-US" dirty="0" smtClean="0"/>
              <a:t>Major impact on public policy and management</a:t>
            </a:r>
          </a:p>
          <a:p>
            <a:pPr>
              <a:spcBef>
                <a:spcPts val="1620"/>
              </a:spcBef>
              <a:defRPr/>
            </a:pPr>
            <a:r>
              <a:rPr lang="en-US" b="1" dirty="0" smtClean="0">
                <a:solidFill>
                  <a:srgbClr val="0070C0"/>
                </a:solidFill>
              </a:rPr>
              <a:t>Easier and safer access </a:t>
            </a:r>
            <a:r>
              <a:rPr lang="en-US" dirty="0" smtClean="0"/>
              <a:t>to</a:t>
            </a:r>
            <a:r>
              <a:rPr lang="en-US" b="1" dirty="0" smtClean="0">
                <a:solidFill>
                  <a:srgbClr val="FF6600"/>
                </a:solidFill>
              </a:rPr>
              <a:t> </a:t>
            </a:r>
            <a:r>
              <a:rPr lang="en-US" b="1" dirty="0" smtClean="0">
                <a:solidFill>
                  <a:srgbClr val="0070C0"/>
                </a:solidFill>
              </a:rPr>
              <a:t>better data and tools</a:t>
            </a:r>
          </a:p>
          <a:p>
            <a:pPr lvl="1">
              <a:spcBef>
                <a:spcPts val="1620"/>
              </a:spcBef>
              <a:defRPr/>
            </a:pPr>
            <a:r>
              <a:rPr lang="en-US" dirty="0" smtClean="0"/>
              <a:t>Improved security of sensitive data already on campus</a:t>
            </a:r>
          </a:p>
          <a:p>
            <a:pPr lvl="1">
              <a:spcBef>
                <a:spcPts val="1620"/>
              </a:spcBef>
              <a:defRPr/>
            </a:pPr>
            <a:r>
              <a:rPr lang="en-US" dirty="0" smtClean="0"/>
              <a:t>Improved integration of data</a:t>
            </a:r>
          </a:p>
          <a:p>
            <a:pPr>
              <a:spcBef>
                <a:spcPts val="1620"/>
              </a:spcBef>
              <a:defRPr/>
            </a:pPr>
            <a:r>
              <a:rPr lang="en-US" dirty="0" smtClean="0"/>
              <a:t>At the </a:t>
            </a:r>
            <a:r>
              <a:rPr lang="en-US" b="1" dirty="0" smtClean="0">
                <a:solidFill>
                  <a:srgbClr val="0070C0"/>
                </a:solidFill>
              </a:rPr>
              <a:t>price of running a public library</a:t>
            </a:r>
          </a:p>
          <a:p>
            <a:pPr>
              <a:spcBef>
                <a:spcPts val="1620"/>
              </a:spcBef>
              <a:defRPr/>
            </a:pPr>
            <a:endParaRPr lang="en-US" b="1" dirty="0" smtClean="0">
              <a:solidFill>
                <a:srgbClr val="FF6600"/>
              </a:solidFill>
            </a:endParaRPr>
          </a:p>
        </p:txBody>
      </p:sp>
      <p:sp>
        <p:nvSpPr>
          <p:cNvPr id="7" name="Rectangle 2"/>
          <p:cNvSpPr>
            <a:spLocks noChangeArrowheads="1"/>
          </p:cNvSpPr>
          <p:nvPr/>
        </p:nvSpPr>
        <p:spPr bwMode="auto">
          <a:xfrm>
            <a:off x="37070" y="5257800"/>
            <a:ext cx="4001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ctr" eaLnBrk="1" hangingPunct="1"/>
            <a:r>
              <a:rPr lang="en-US" altLang="en-US" sz="1200" dirty="0"/>
              <a:t>Source: Gary King. Ensuring the Data-Rich Future of the Social Sciences, </a:t>
            </a:r>
            <a:r>
              <a:rPr lang="en-US" altLang="en-US" sz="1200" i="1" dirty="0"/>
              <a:t>Science</a:t>
            </a:r>
            <a:r>
              <a:rPr lang="en-US" altLang="en-US" sz="1200" dirty="0"/>
              <a:t>, </a:t>
            </a:r>
            <a:r>
              <a:rPr lang="en-US" altLang="en-US" sz="1200" dirty="0" err="1"/>
              <a:t>vol</a:t>
            </a:r>
            <a:r>
              <a:rPr lang="en-US" altLang="en-US" sz="1200" dirty="0"/>
              <a:t> 331, 2011, pp 719-721.</a:t>
            </a:r>
          </a:p>
        </p:txBody>
      </p:sp>
      <p:pic>
        <p:nvPicPr>
          <p:cNvPr id="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52163"/>
            <a:ext cx="3657600" cy="380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6059269"/>
            <a:ext cx="8663940" cy="646331"/>
          </a:xfrm>
          <a:prstGeom prst="rect">
            <a:avLst/>
          </a:prstGeom>
        </p:spPr>
        <p:txBody>
          <a:bodyPr wrap="square">
            <a:spAutoFit/>
          </a:bodyPr>
          <a:lstStyle/>
          <a:p>
            <a:r>
              <a:rPr lang="en-US" dirty="0"/>
              <a:t>Kum, H.C., Krishnamurthy A., </a:t>
            </a:r>
            <a:r>
              <a:rPr lang="en-US" dirty="0" err="1"/>
              <a:t>Machanavajjhala</a:t>
            </a:r>
            <a:r>
              <a:rPr lang="en-US" dirty="0"/>
              <a:t> A., and </a:t>
            </a:r>
            <a:r>
              <a:rPr lang="en-US" dirty="0" err="1"/>
              <a:t>Ahalt</a:t>
            </a:r>
            <a:r>
              <a:rPr lang="en-US" dirty="0"/>
              <a:t> S. </a:t>
            </a:r>
            <a:r>
              <a:rPr lang="en-US" b="1" dirty="0"/>
              <a:t>Social Genome: Putting Big Data to Work for Population Informatics.</a:t>
            </a:r>
            <a:r>
              <a:rPr lang="en-US" dirty="0"/>
              <a:t> IEEE Computer Special Outlook Issue. Jan 2014 </a:t>
            </a:r>
          </a:p>
        </p:txBody>
      </p:sp>
    </p:spTree>
    <p:extLst>
      <p:ext uri="{BB962C8B-B14F-4D97-AF65-F5344CB8AC3E}">
        <p14:creationId xmlns:p14="http://schemas.microsoft.com/office/powerpoint/2010/main" val="2601904747"/>
      </p:ext>
    </p:extLst>
  </p:cSld>
  <p:clrMapOvr>
    <a:masterClrMapping/>
  </p:clrMapOvr>
  <mc:AlternateContent xmlns:mc="http://schemas.openxmlformats.org/markup-compatibility/2006" xmlns:p14="http://schemas.microsoft.com/office/powerpoint/2010/main">
    <mc:Choice Requires="p14">
      <p:transition spd="slow" p14:dur="2000" advTm="21943"/>
    </mc:Choice>
    <mc:Fallback xmlns="">
      <p:transition spd="slow" advTm="2194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51"/>
          <p:cNvSpPr>
            <a:spLocks noChangeArrowheads="1"/>
          </p:cNvSpPr>
          <p:nvPr/>
        </p:nvSpPr>
        <p:spPr bwMode="auto">
          <a:xfrm>
            <a:off x="2118841" y="5493245"/>
            <a:ext cx="70251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t>Population </a:t>
            </a:r>
            <a:r>
              <a:rPr lang="en-US" altLang="en-US" sz="2400" b="1" dirty="0" smtClean="0"/>
              <a:t>Informatics</a:t>
            </a:r>
            <a:r>
              <a:rPr lang="en-US" sz="1800" dirty="0" smtClean="0"/>
              <a:t>: The systematic study of populations via secondary analysis of massive data collections (“big data”) about people.</a:t>
            </a:r>
            <a:endParaRPr lang="en-US" sz="800" dirty="0" smtClean="0"/>
          </a:p>
        </p:txBody>
      </p:sp>
      <p:pic>
        <p:nvPicPr>
          <p:cNvPr id="11267" name="Picture 42" descr="UNC_logo_w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860425"/>
            <a:ext cx="1400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5"/>
          <p:cNvGrpSpPr>
            <a:grpSpLocks/>
          </p:cNvGrpSpPr>
          <p:nvPr/>
        </p:nvGrpSpPr>
        <p:grpSpPr bwMode="auto">
          <a:xfrm>
            <a:off x="222250" y="91228"/>
            <a:ext cx="8699500" cy="5385837"/>
            <a:chOff x="222250" y="203201"/>
            <a:chExt cx="8699500" cy="5435599"/>
          </a:xfrm>
        </p:grpSpPr>
        <p:sp>
          <p:nvSpPr>
            <p:cNvPr id="42" name="Rectangle 41"/>
            <p:cNvSpPr/>
            <p:nvPr/>
          </p:nvSpPr>
          <p:spPr>
            <a:xfrm>
              <a:off x="222250" y="203201"/>
              <a:ext cx="8699500" cy="54355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aphicFrame>
          <p:nvGraphicFramePr>
            <p:cNvPr id="43" name="Diagram 42"/>
            <p:cNvGraphicFramePr/>
            <p:nvPr/>
          </p:nvGraphicFramePr>
          <p:xfrm>
            <a:off x="412750" y="990600"/>
            <a:ext cx="83185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74" name="Rectangle 9"/>
            <p:cNvSpPr>
              <a:spLocks noChangeArrowheads="1"/>
            </p:cNvSpPr>
            <p:nvPr/>
          </p:nvSpPr>
          <p:spPr bwMode="auto">
            <a:xfrm>
              <a:off x="3047900" y="2044157"/>
              <a:ext cx="3048207" cy="924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dirty="0" smtClean="0">
                <a:solidFill>
                  <a:schemeClr val="bg1"/>
                </a:solidFill>
              </a:endParaRPr>
            </a:p>
            <a:p>
              <a:pPr algn="ctr" eaLnBrk="1" hangingPunct="1">
                <a:spcBef>
                  <a:spcPct val="0"/>
                </a:spcBef>
                <a:buFontTx/>
                <a:buNone/>
              </a:pPr>
              <a:r>
                <a:rPr lang="en-US" altLang="en-US" sz="2000" b="1" dirty="0" smtClean="0">
                  <a:solidFill>
                    <a:schemeClr val="bg1"/>
                  </a:solidFill>
                </a:rPr>
                <a:t>Information</a:t>
              </a:r>
              <a:endParaRPr lang="en-US" altLang="en-US" sz="1800" b="1" dirty="0">
                <a:solidFill>
                  <a:schemeClr val="bg1"/>
                </a:solidFill>
              </a:endParaRPr>
            </a:p>
            <a:p>
              <a:pPr algn="ctr" eaLnBrk="1" hangingPunct="1">
                <a:spcBef>
                  <a:spcPct val="0"/>
                </a:spcBef>
                <a:buFontTx/>
                <a:buNone/>
              </a:pPr>
              <a:r>
                <a:rPr lang="en-US" altLang="en-US" sz="1800" dirty="0">
                  <a:solidFill>
                    <a:schemeClr val="bg1"/>
                  </a:solidFill>
                </a:rPr>
                <a:t>Broad new </a:t>
              </a:r>
              <a:r>
                <a:rPr lang="en-US" altLang="en-US" sz="1800" dirty="0" smtClean="0">
                  <a:solidFill>
                    <a:schemeClr val="bg1"/>
                  </a:solidFill>
                </a:rPr>
                <a:t>research</a:t>
              </a:r>
              <a:r>
                <a:rPr lang="en-US" altLang="en-US" sz="1800" dirty="0">
                  <a:solidFill>
                    <a:schemeClr val="bg1"/>
                  </a:solidFill>
                </a:rPr>
                <a:t> </a:t>
              </a:r>
              <a:r>
                <a:rPr lang="en-US" altLang="en-US" sz="1800" dirty="0" smtClean="0">
                  <a:solidFill>
                    <a:schemeClr val="bg1"/>
                  </a:solidFill>
                </a:rPr>
                <a:t>Questions</a:t>
              </a:r>
              <a:endParaRPr lang="en-US" altLang="en-US" sz="1800" dirty="0">
                <a:solidFill>
                  <a:schemeClr val="bg1"/>
                </a:solidFill>
              </a:endParaRPr>
            </a:p>
          </p:txBody>
        </p:sp>
        <p:sp>
          <p:nvSpPr>
            <p:cNvPr id="11275" name="TextBox 10"/>
            <p:cNvSpPr txBox="1">
              <a:spLocks noChangeArrowheads="1"/>
            </p:cNvSpPr>
            <p:nvPr/>
          </p:nvSpPr>
          <p:spPr bwMode="auto">
            <a:xfrm>
              <a:off x="1555750" y="3206511"/>
              <a:ext cx="6032500" cy="107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000" b="1" dirty="0" smtClean="0">
                <a:solidFill>
                  <a:schemeClr val="bg1"/>
                </a:solidFill>
              </a:endParaRPr>
            </a:p>
            <a:p>
              <a:pPr algn="ctr" eaLnBrk="1" hangingPunct="1">
                <a:spcBef>
                  <a:spcPct val="0"/>
                </a:spcBef>
                <a:buFontTx/>
                <a:buNone/>
              </a:pPr>
              <a:r>
                <a:rPr lang="en-US" altLang="en-US" sz="2000" b="1" dirty="0" smtClean="0">
                  <a:solidFill>
                    <a:schemeClr val="bg1"/>
                  </a:solidFill>
                </a:rPr>
                <a:t>Methods</a:t>
              </a:r>
              <a:endParaRPr lang="en-US" altLang="en-US" sz="2000" b="1" dirty="0">
                <a:solidFill>
                  <a:schemeClr val="bg1"/>
                </a:solidFill>
              </a:endParaRPr>
            </a:p>
            <a:p>
              <a:pPr algn="ctr" eaLnBrk="1" hangingPunct="1">
                <a:spcBef>
                  <a:spcPct val="0"/>
                </a:spcBef>
                <a:buFontTx/>
                <a:buNone/>
              </a:pPr>
              <a:r>
                <a:rPr lang="en-US" altLang="en-US" sz="1800" dirty="0" err="1">
                  <a:solidFill>
                    <a:schemeClr val="bg1"/>
                  </a:solidFill>
                </a:rPr>
                <a:t>Datamining</a:t>
              </a:r>
              <a:r>
                <a:rPr lang="en-US" altLang="en-US" sz="1800" dirty="0">
                  <a:solidFill>
                    <a:schemeClr val="bg1"/>
                  </a:solidFill>
                </a:rPr>
                <a:t>, Machine learning, </a:t>
              </a:r>
              <a:endParaRPr lang="en-US" altLang="en-US" sz="1800" dirty="0" smtClean="0">
                <a:solidFill>
                  <a:schemeClr val="bg1"/>
                </a:solidFill>
              </a:endParaRPr>
            </a:p>
            <a:p>
              <a:pPr algn="ctr" eaLnBrk="1" hangingPunct="1">
                <a:spcBef>
                  <a:spcPct val="0"/>
                </a:spcBef>
                <a:buFontTx/>
                <a:buNone/>
              </a:pPr>
              <a:r>
                <a:rPr lang="en-US" altLang="en-US" sz="1800" dirty="0" smtClean="0">
                  <a:solidFill>
                    <a:schemeClr val="bg1"/>
                  </a:solidFill>
                </a:rPr>
                <a:t>Artificial </a:t>
              </a:r>
              <a:r>
                <a:rPr lang="en-US" altLang="en-US" sz="1800" dirty="0">
                  <a:solidFill>
                    <a:schemeClr val="bg1"/>
                  </a:solidFill>
                </a:rPr>
                <a:t>intelligence, </a:t>
              </a:r>
              <a:r>
                <a:rPr lang="en-US" altLang="en-US" sz="1800" dirty="0" smtClean="0">
                  <a:solidFill>
                    <a:schemeClr val="bg1"/>
                  </a:solidFill>
                </a:rPr>
                <a:t> Statistical </a:t>
              </a:r>
              <a:r>
                <a:rPr lang="en-US" altLang="en-US" sz="1800" dirty="0">
                  <a:solidFill>
                    <a:schemeClr val="bg1"/>
                  </a:solidFill>
                </a:rPr>
                <a:t>methods, </a:t>
              </a:r>
              <a:r>
                <a:rPr lang="en-US" altLang="en-US" sz="1800" dirty="0" smtClean="0">
                  <a:solidFill>
                    <a:schemeClr val="bg1"/>
                  </a:solidFill>
                </a:rPr>
                <a:t>ABM</a:t>
              </a:r>
              <a:endParaRPr lang="en-US" altLang="en-US" sz="1800" b="1" dirty="0">
                <a:solidFill>
                  <a:schemeClr val="bg1"/>
                </a:solidFill>
              </a:endParaRPr>
            </a:p>
          </p:txBody>
        </p:sp>
        <p:sp>
          <p:nvSpPr>
            <p:cNvPr id="13" name="Oval 12"/>
            <p:cNvSpPr/>
            <p:nvPr/>
          </p:nvSpPr>
          <p:spPr>
            <a:xfrm>
              <a:off x="2990850" y="292461"/>
              <a:ext cx="3162300" cy="66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t>Actionable</a:t>
              </a:r>
            </a:p>
            <a:p>
              <a:pPr algn="ctr" eaLnBrk="1" hangingPunct="1">
                <a:defRPr/>
              </a:pPr>
              <a:r>
                <a:rPr lang="en-US" sz="1800" dirty="0"/>
                <a:t>Policy and Practice</a:t>
              </a:r>
            </a:p>
          </p:txBody>
        </p:sp>
      </p:grpSp>
      <p:sp>
        <p:nvSpPr>
          <p:cNvPr id="14" name="Rectangle 13"/>
          <p:cNvSpPr/>
          <p:nvPr/>
        </p:nvSpPr>
        <p:spPr>
          <a:xfrm>
            <a:off x="0" y="0"/>
            <a:ext cx="914400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Trapezoid 4"/>
          <p:cNvSpPr/>
          <p:nvPr/>
        </p:nvSpPr>
        <p:spPr bwMode="auto">
          <a:xfrm>
            <a:off x="1868488" y="2847975"/>
            <a:ext cx="5407025" cy="1162050"/>
          </a:xfrm>
          <a:prstGeom prst="rect">
            <a:avLst/>
          </a:prstGeom>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eaLnBrk="1" hangingPunct="1">
              <a:spcAft>
                <a:spcPts val="0"/>
              </a:spcAft>
              <a:defRPr/>
            </a:pPr>
            <a:endParaRPr lang="en-US" sz="2400" b="1" dirty="0">
              <a:solidFill>
                <a:schemeClr val="bg1"/>
              </a:solidFill>
            </a:endParaRPr>
          </a:p>
        </p:txBody>
      </p:sp>
      <p:pic>
        <p:nvPicPr>
          <p:cNvPr id="11271" name="Picture 2" descr="http://pinformatics.web.unc.edu/files/2012/10/pinfo7_col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49" y="5594987"/>
            <a:ext cx="1821947" cy="5760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51"/>
          <p:cNvSpPr>
            <a:spLocks noChangeArrowheads="1"/>
          </p:cNvSpPr>
          <p:nvPr/>
        </p:nvSpPr>
        <p:spPr bwMode="auto">
          <a:xfrm>
            <a:off x="222250" y="6273225"/>
            <a:ext cx="8921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sz="1600" dirty="0" smtClean="0"/>
              <a:t>Kum, H.C., Krishnamurthy A., </a:t>
            </a:r>
            <a:r>
              <a:rPr lang="en-US" sz="1600" dirty="0" err="1" smtClean="0"/>
              <a:t>Machanavajjhala</a:t>
            </a:r>
            <a:r>
              <a:rPr lang="en-US" sz="1600" dirty="0" smtClean="0"/>
              <a:t> A., and </a:t>
            </a:r>
            <a:r>
              <a:rPr lang="en-US" sz="1600" dirty="0" err="1" smtClean="0"/>
              <a:t>Ahalt</a:t>
            </a:r>
            <a:r>
              <a:rPr lang="en-US" sz="1600" dirty="0" smtClean="0"/>
              <a:t> S. Social Genome: Putting Big Data to Work for Population Informatics. </a:t>
            </a:r>
            <a:r>
              <a:rPr lang="en-US" sz="1600" i="1" dirty="0" smtClean="0"/>
              <a:t>IEEE Computer Special Outlook Issue</a:t>
            </a:r>
            <a:r>
              <a:rPr lang="en-US" sz="1600" dirty="0" smtClean="0"/>
              <a:t>. pp 56-63.  Jan 2014</a:t>
            </a:r>
          </a:p>
        </p:txBody>
      </p:sp>
      <p:sp>
        <p:nvSpPr>
          <p:cNvPr id="17" name="Content Placeholder 6"/>
          <p:cNvSpPr txBox="1">
            <a:spLocks/>
          </p:cNvSpPr>
          <p:nvPr/>
        </p:nvSpPr>
        <p:spPr bwMode="auto">
          <a:xfrm>
            <a:off x="1624012" y="4724400"/>
            <a:ext cx="5895975" cy="573087"/>
          </a:xfrm>
          <a:prstGeom prst="rect">
            <a:avLst/>
          </a:prstGeom>
          <a:solidFill>
            <a:srgbClr val="FDFCEE"/>
          </a:solidFill>
          <a:ln w="9525">
            <a:solidFill>
              <a:schemeClr val="tx2"/>
            </a:solidFill>
            <a:miter lim="800000"/>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b="1" dirty="0">
                <a:solidFill>
                  <a:srgbClr val="0070C0"/>
                </a:solidFill>
              </a:rPr>
              <a:t>Social Genome </a:t>
            </a:r>
            <a:r>
              <a:rPr lang="en-US" altLang="en-US" b="1" dirty="0" smtClean="0">
                <a:solidFill>
                  <a:srgbClr val="0070C0"/>
                </a:solidFill>
              </a:rPr>
              <a:t>Data Library</a:t>
            </a:r>
            <a:endParaRPr lang="en-US" altLang="en-US" dirty="0">
              <a:solidFill>
                <a:srgbClr val="0070C0"/>
              </a:solidFill>
            </a:endParaRPr>
          </a:p>
        </p:txBody>
      </p:sp>
      <p:grpSp>
        <p:nvGrpSpPr>
          <p:cNvPr id="18" name="Group 4"/>
          <p:cNvGrpSpPr>
            <a:grpSpLocks/>
          </p:cNvGrpSpPr>
          <p:nvPr/>
        </p:nvGrpSpPr>
        <p:grpSpPr bwMode="auto">
          <a:xfrm>
            <a:off x="86519" y="3118523"/>
            <a:ext cx="2809081" cy="1426299"/>
            <a:chOff x="4572000" y="3875964"/>
            <a:chExt cx="4244454" cy="914400"/>
          </a:xfrm>
        </p:grpSpPr>
        <p:sp>
          <p:nvSpPr>
            <p:cNvPr id="19" name="Oval 1"/>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0" name="Content Placeholder 6"/>
            <p:cNvSpPr txBox="1">
              <a:spLocks/>
            </p:cNvSpPr>
            <p:nvPr/>
          </p:nvSpPr>
          <p:spPr bwMode="auto">
            <a:xfrm>
              <a:off x="4738154" y="3875964"/>
              <a:ext cx="4078300" cy="7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Domain Knowledgeable</a:t>
              </a:r>
            </a:p>
            <a:p>
              <a:pPr algn="ctr">
                <a:buFont typeface="Wingdings" pitchFamily="2" charset="2"/>
                <a:buNone/>
              </a:pPr>
              <a:r>
                <a:rPr lang="en-US" altLang="en-US" sz="2000" b="1" dirty="0">
                  <a:solidFill>
                    <a:schemeClr val="accent2"/>
                  </a:solidFill>
                </a:rPr>
                <a:t>Computer Scientists</a:t>
              </a:r>
              <a:endParaRPr lang="en-US" altLang="en-US" sz="2000" dirty="0"/>
            </a:p>
          </p:txBody>
        </p:sp>
      </p:grpSp>
      <p:grpSp>
        <p:nvGrpSpPr>
          <p:cNvPr id="21" name="Group 6"/>
          <p:cNvGrpSpPr>
            <a:grpSpLocks/>
          </p:cNvGrpSpPr>
          <p:nvPr/>
        </p:nvGrpSpPr>
        <p:grpSpPr bwMode="auto">
          <a:xfrm>
            <a:off x="6215063" y="1897063"/>
            <a:ext cx="2700337" cy="1735137"/>
            <a:chOff x="4572000" y="3875964"/>
            <a:chExt cx="4272080" cy="914400"/>
          </a:xfrm>
        </p:grpSpPr>
        <p:sp>
          <p:nvSpPr>
            <p:cNvPr id="22" name="Oval 7"/>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3" name="Content Placeholder 6"/>
            <p:cNvSpPr txBox="1">
              <a:spLocks/>
            </p:cNvSpPr>
            <p:nvPr/>
          </p:nvSpPr>
          <p:spPr bwMode="auto">
            <a:xfrm>
              <a:off x="4572000" y="3875965"/>
              <a:ext cx="4272080" cy="91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Intensive</a:t>
              </a:r>
            </a:p>
            <a:p>
              <a:pPr algn="ctr">
                <a:buFont typeface="Wingdings" pitchFamily="2" charset="2"/>
                <a:buNone/>
              </a:pPr>
              <a:r>
                <a:rPr lang="en-US" altLang="en-US" sz="2000" b="1" dirty="0">
                  <a:solidFill>
                    <a:schemeClr val="accent2"/>
                  </a:solidFill>
                </a:rPr>
                <a:t>Domain </a:t>
              </a:r>
              <a:r>
                <a:rPr lang="en-US" altLang="en-US" sz="2000" b="1" dirty="0" smtClean="0">
                  <a:solidFill>
                    <a:schemeClr val="accent2"/>
                  </a:solidFill>
                </a:rPr>
                <a:t>Scientists</a:t>
              </a:r>
            </a:p>
            <a:p>
              <a:pPr algn="ctr">
                <a:buNone/>
              </a:pPr>
              <a:r>
                <a:rPr lang="en-US" altLang="en-US" sz="1400" b="1" dirty="0">
                  <a:solidFill>
                    <a:srgbClr val="0070C0"/>
                  </a:solidFill>
                </a:rPr>
                <a:t>Frame Real World Questions </a:t>
              </a:r>
              <a:endParaRPr lang="en-US" altLang="en-US" sz="1400" b="1" dirty="0" smtClean="0">
                <a:solidFill>
                  <a:srgbClr val="0070C0"/>
                </a:solidFill>
              </a:endParaRPr>
            </a:p>
            <a:p>
              <a:pPr algn="ctr">
                <a:buNone/>
              </a:pPr>
              <a:r>
                <a:rPr lang="en-US" altLang="en-US" sz="1400" b="1" dirty="0" smtClean="0">
                  <a:solidFill>
                    <a:srgbClr val="0070C0"/>
                  </a:solidFill>
                </a:rPr>
                <a:t>to </a:t>
              </a:r>
              <a:r>
                <a:rPr lang="en-US" altLang="en-US" sz="1400" b="1" dirty="0">
                  <a:solidFill>
                    <a:srgbClr val="0070C0"/>
                  </a:solidFill>
                </a:rPr>
                <a:t>Tractable </a:t>
              </a:r>
              <a:r>
                <a:rPr lang="en-US" altLang="en-US" sz="1400" b="1" dirty="0" smtClean="0">
                  <a:solidFill>
                    <a:srgbClr val="0070C0"/>
                  </a:solidFill>
                </a:rPr>
                <a:t>Questions</a:t>
              </a:r>
              <a:endParaRPr lang="en-US" altLang="en-US" sz="1400" b="1" dirty="0">
                <a:solidFill>
                  <a:srgbClr val="0070C0"/>
                </a:solidFill>
              </a:endParaRPr>
            </a:p>
          </p:txBody>
        </p:sp>
      </p:grpSp>
      <p:grpSp>
        <p:nvGrpSpPr>
          <p:cNvPr id="24" name="Group 12"/>
          <p:cNvGrpSpPr>
            <a:grpSpLocks/>
          </p:cNvGrpSpPr>
          <p:nvPr/>
        </p:nvGrpSpPr>
        <p:grpSpPr bwMode="auto">
          <a:xfrm>
            <a:off x="527050" y="695325"/>
            <a:ext cx="3057525" cy="1755644"/>
            <a:chOff x="4572000" y="3875964"/>
            <a:chExt cx="4244454" cy="924361"/>
          </a:xfrm>
        </p:grpSpPr>
        <p:sp>
          <p:nvSpPr>
            <p:cNvPr id="25" name="Oval 13"/>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6" name="Content Placeholder 6"/>
            <p:cNvSpPr txBox="1">
              <a:spLocks/>
            </p:cNvSpPr>
            <p:nvPr/>
          </p:nvSpPr>
          <p:spPr bwMode="auto">
            <a:xfrm>
              <a:off x="4738154" y="3875964"/>
              <a:ext cx="4078300" cy="9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Savvy</a:t>
              </a:r>
            </a:p>
            <a:p>
              <a:pPr algn="ctr">
                <a:buFont typeface="Wingdings" pitchFamily="2" charset="2"/>
                <a:buNone/>
              </a:pPr>
              <a:r>
                <a:rPr lang="en-US" altLang="en-US" sz="2000" b="1" dirty="0">
                  <a:solidFill>
                    <a:schemeClr val="accent2"/>
                  </a:solidFill>
                </a:rPr>
                <a:t>Managers</a:t>
              </a:r>
            </a:p>
            <a:p>
              <a:pPr algn="ctr">
                <a:buFont typeface="Wingdings" pitchFamily="2" charset="2"/>
                <a:buNone/>
              </a:pPr>
              <a:r>
                <a:rPr lang="en-US" altLang="en-US" sz="2000" b="1" dirty="0">
                  <a:solidFill>
                    <a:schemeClr val="accent2"/>
                  </a:solidFill>
                </a:rPr>
                <a:t>(Decision Makers</a:t>
              </a:r>
              <a:r>
                <a:rPr lang="en-US" altLang="en-US" sz="2000" b="1" dirty="0" smtClean="0">
                  <a:solidFill>
                    <a:schemeClr val="accent2"/>
                  </a:solidFill>
                </a:rPr>
                <a:t>)</a:t>
              </a:r>
            </a:p>
            <a:p>
              <a:pPr algn="ctr">
                <a:buNone/>
              </a:pPr>
              <a:r>
                <a:rPr lang="en-US" altLang="en-US" sz="1600" b="1" dirty="0">
                  <a:solidFill>
                    <a:srgbClr val="0070C0"/>
                  </a:solidFill>
                </a:rPr>
                <a:t>Data Based Answers to </a:t>
              </a:r>
            </a:p>
            <a:p>
              <a:pPr algn="ctr">
                <a:buNone/>
              </a:pPr>
              <a:r>
                <a:rPr lang="en-US" altLang="en-US" sz="1600" b="1" dirty="0">
                  <a:solidFill>
                    <a:srgbClr val="0070C0"/>
                  </a:solidFill>
                </a:rPr>
                <a:t>Real world </a:t>
              </a:r>
              <a:r>
                <a:rPr lang="en-US" altLang="en-US" sz="1600" b="1" dirty="0" smtClean="0">
                  <a:solidFill>
                    <a:srgbClr val="0070C0"/>
                  </a:solidFill>
                </a:rPr>
                <a:t>Problems</a:t>
              </a:r>
              <a:endParaRPr lang="en-US" altLang="en-US" sz="1800" dirty="0"/>
            </a:p>
            <a:p>
              <a:pPr algn="ctr">
                <a:buNone/>
              </a:pPr>
              <a:endParaRPr lang="en-US" altLang="en-US" sz="1100" dirty="0">
                <a:solidFill>
                  <a:srgbClr val="0070C0"/>
                </a:solidFill>
              </a:endParaRPr>
            </a:p>
          </p:txBody>
        </p:sp>
      </p:grpSp>
    </p:spTree>
    <p:extLst>
      <p:ext uri="{BB962C8B-B14F-4D97-AF65-F5344CB8AC3E}">
        <p14:creationId xmlns:p14="http://schemas.microsoft.com/office/powerpoint/2010/main" val="270642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Homework for computer scientists</a:t>
            </a:r>
            <a:endParaRPr lang="en-US" dirty="0"/>
          </a:p>
        </p:txBody>
      </p:sp>
      <p:sp>
        <p:nvSpPr>
          <p:cNvPr id="3" name="Content Placeholder 2"/>
          <p:cNvSpPr>
            <a:spLocks noGrp="1"/>
          </p:cNvSpPr>
          <p:nvPr>
            <p:ph idx="1"/>
          </p:nvPr>
        </p:nvSpPr>
        <p:spPr/>
        <p:txBody>
          <a:bodyPr>
            <a:normAutofit/>
          </a:bodyPr>
          <a:lstStyle/>
          <a:p>
            <a:r>
              <a:rPr lang="en-US" dirty="0" smtClean="0"/>
              <a:t>How can we run a good public social genome library?</a:t>
            </a:r>
          </a:p>
          <a:p>
            <a:pPr lvl="1"/>
            <a:r>
              <a:rPr lang="en-US" dirty="0" smtClean="0"/>
              <a:t>Secure data access</a:t>
            </a:r>
          </a:p>
          <a:p>
            <a:pPr lvl="1"/>
            <a:r>
              <a:rPr lang="en-US" dirty="0" smtClean="0"/>
              <a:t>Usable system for non computer savvy people (social scientists, statisticians)</a:t>
            </a:r>
          </a:p>
          <a:p>
            <a:pPr lvl="1"/>
            <a:r>
              <a:rPr lang="en-US" dirty="0" smtClean="0"/>
              <a:t>“legally” compliant system</a:t>
            </a:r>
          </a:p>
          <a:p>
            <a:pPr lvl="1"/>
            <a:r>
              <a:rPr lang="en-US" dirty="0" smtClean="0"/>
              <a:t>Reasonably cost</a:t>
            </a:r>
          </a:p>
        </p:txBody>
      </p:sp>
    </p:spTree>
    <p:extLst>
      <p:ext uri="{BB962C8B-B14F-4D97-AF65-F5344CB8AC3E}">
        <p14:creationId xmlns:p14="http://schemas.microsoft.com/office/powerpoint/2010/main" val="401933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Datawarehouse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K</a:t>
            </a:r>
            <a:r>
              <a:rPr lang="en-US" dirty="0" smtClean="0"/>
              <a:t>nowledge </a:t>
            </a:r>
            <a:r>
              <a:rPr lang="en-US" dirty="0"/>
              <a:t>base synthesis </a:t>
            </a:r>
            <a:r>
              <a:rPr lang="en-US" dirty="0" smtClean="0"/>
              <a:t>vs </a:t>
            </a:r>
            <a:r>
              <a:rPr lang="en-US" dirty="0"/>
              <a:t>typical ETL (extract-transform-load) tools available for data </a:t>
            </a:r>
            <a:r>
              <a:rPr lang="en-US" dirty="0" smtClean="0"/>
              <a:t>warehousing</a:t>
            </a:r>
          </a:p>
          <a:p>
            <a:r>
              <a:rPr lang="en-US" dirty="0"/>
              <a:t>Knowledge base </a:t>
            </a:r>
            <a:r>
              <a:rPr lang="en-US" dirty="0" smtClean="0"/>
              <a:t>synthesis</a:t>
            </a:r>
            <a:endParaRPr lang="en-US" dirty="0"/>
          </a:p>
          <a:p>
            <a:pPr lvl="1"/>
            <a:r>
              <a:rPr lang="en-US" dirty="0"/>
              <a:t>from </a:t>
            </a:r>
            <a:r>
              <a:rPr lang="en-US" dirty="0">
                <a:solidFill>
                  <a:schemeClr val="accent2">
                    <a:lumMod val="75000"/>
                  </a:schemeClr>
                </a:solidFill>
              </a:rPr>
              <a:t>multiple </a:t>
            </a:r>
            <a:r>
              <a:rPr lang="en-US" dirty="0" smtClean="0">
                <a:solidFill>
                  <a:schemeClr val="accent2">
                    <a:lumMod val="75000"/>
                  </a:schemeClr>
                </a:solidFill>
              </a:rPr>
              <a:t>domains</a:t>
            </a:r>
          </a:p>
          <a:p>
            <a:pPr lvl="1"/>
            <a:r>
              <a:rPr lang="en-US" dirty="0" smtClean="0"/>
              <a:t>maintain </a:t>
            </a:r>
            <a:r>
              <a:rPr lang="en-US" dirty="0">
                <a:solidFill>
                  <a:schemeClr val="accent2">
                    <a:lumMod val="75000"/>
                  </a:schemeClr>
                </a:solidFill>
              </a:rPr>
              <a:t>multiple versions </a:t>
            </a:r>
            <a:r>
              <a:rPr lang="en-US" dirty="0"/>
              <a:t>of the data </a:t>
            </a:r>
            <a:endParaRPr lang="en-US" dirty="0" smtClean="0"/>
          </a:p>
          <a:p>
            <a:pPr lvl="1"/>
            <a:r>
              <a:rPr lang="en-US" dirty="0" smtClean="0"/>
              <a:t>to </a:t>
            </a:r>
            <a:r>
              <a:rPr lang="en-US" dirty="0"/>
              <a:t>satisfy the disparate information needs of </a:t>
            </a:r>
            <a:r>
              <a:rPr lang="en-US" dirty="0">
                <a:solidFill>
                  <a:schemeClr val="accent2">
                    <a:lumMod val="75000"/>
                  </a:schemeClr>
                </a:solidFill>
              </a:rPr>
              <a:t>multiple </a:t>
            </a:r>
            <a:r>
              <a:rPr lang="en-US" dirty="0" smtClean="0">
                <a:solidFill>
                  <a:schemeClr val="accent2">
                    <a:lumMod val="75000"/>
                  </a:schemeClr>
                </a:solidFill>
              </a:rPr>
              <a:t>users </a:t>
            </a:r>
            <a:r>
              <a:rPr lang="en-US" dirty="0" smtClean="0"/>
              <a:t>(tenant)</a:t>
            </a:r>
          </a:p>
          <a:p>
            <a:pPr lvl="1"/>
            <a:r>
              <a:rPr lang="en-US" dirty="0" smtClean="0">
                <a:solidFill>
                  <a:schemeClr val="accent2">
                    <a:lumMod val="75000"/>
                  </a:schemeClr>
                </a:solidFill>
              </a:rPr>
              <a:t>Multiple purposes</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990953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base </a:t>
            </a:r>
            <a:r>
              <a:rPr lang="en-US" dirty="0" smtClean="0"/>
              <a:t>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Goals </a:t>
            </a:r>
            <a:r>
              <a:rPr lang="en-US" dirty="0"/>
              <a:t>of the typical ETL </a:t>
            </a:r>
            <a:r>
              <a:rPr lang="en-US" dirty="0" smtClean="0"/>
              <a:t>process</a:t>
            </a:r>
          </a:p>
          <a:p>
            <a:pPr lvl="1"/>
            <a:r>
              <a:rPr lang="en-US" dirty="0" smtClean="0"/>
              <a:t>maintain </a:t>
            </a:r>
            <a:r>
              <a:rPr lang="en-US" dirty="0"/>
              <a:t>one clean collection of </a:t>
            </a:r>
            <a:r>
              <a:rPr lang="en-US" dirty="0" smtClean="0"/>
              <a:t>data</a:t>
            </a:r>
            <a:r>
              <a:rPr lang="en-US" dirty="0"/>
              <a:t> </a:t>
            </a:r>
            <a:r>
              <a:rPr lang="en-US" dirty="0" smtClean="0"/>
              <a:t>for operation</a:t>
            </a:r>
          </a:p>
          <a:p>
            <a:r>
              <a:rPr lang="en-US" dirty="0" smtClean="0"/>
              <a:t>Approach for knowledge base platform</a:t>
            </a:r>
          </a:p>
          <a:p>
            <a:pPr lvl="1"/>
            <a:r>
              <a:rPr lang="en-US" dirty="0" smtClean="0"/>
              <a:t>Abstract </a:t>
            </a:r>
            <a:r>
              <a:rPr lang="en-US" dirty="0"/>
              <a:t>out domain-independent algorithms into a platform layer </a:t>
            </a:r>
            <a:endParaRPr lang="en-US" dirty="0" smtClean="0"/>
          </a:p>
          <a:p>
            <a:pPr lvl="1"/>
            <a:r>
              <a:rPr lang="en-US" dirty="0" smtClean="0"/>
              <a:t>expose </a:t>
            </a:r>
            <a:r>
              <a:rPr lang="en-US" dirty="0"/>
              <a:t>a set of plug-ins that different users can customize for knowledge base </a:t>
            </a:r>
            <a:r>
              <a:rPr lang="en-US" dirty="0" smtClean="0"/>
              <a:t>synthesis.</a:t>
            </a:r>
          </a:p>
          <a:p>
            <a:pPr lvl="1"/>
            <a:r>
              <a:rPr lang="en-US" dirty="0" smtClean="0"/>
              <a:t>It </a:t>
            </a:r>
            <a:r>
              <a:rPr lang="en-US" dirty="0"/>
              <a:t>is important that such plug-ins can support efficient human decision making by quickly pointing out inconsistencies that need to be resolved in the federated </a:t>
            </a:r>
            <a:r>
              <a:rPr lang="en-US" dirty="0" smtClean="0"/>
              <a:t>data</a:t>
            </a:r>
          </a:p>
          <a:p>
            <a:pPr lvl="1"/>
            <a:r>
              <a:rPr lang="en-US" dirty="0" smtClean="0"/>
              <a:t>along </a:t>
            </a:r>
            <a:r>
              <a:rPr lang="en-US" dirty="0"/>
              <a:t>with interactive visualization that supports multiple levels of details</a:t>
            </a:r>
            <a:r>
              <a:rPr lang="en-US" dirty="0" smtClean="0"/>
              <a:t>.</a:t>
            </a:r>
          </a:p>
          <a:p>
            <a:pPr lvl="1"/>
            <a:r>
              <a:rPr lang="en-US" dirty="0"/>
              <a:t>K. </a:t>
            </a:r>
            <a:r>
              <a:rPr lang="en-US" dirty="0" err="1"/>
              <a:t>Bellare</a:t>
            </a:r>
            <a:r>
              <a:rPr lang="en-US" dirty="0"/>
              <a:t> et al., “WOO: A Scalable and Multi-Tenant Platform for Continuous Knowledge Base Synthesis,” </a:t>
            </a:r>
            <a:r>
              <a:rPr lang="en-US" i="1" dirty="0"/>
              <a:t>VLDB Endowment</a:t>
            </a:r>
            <a:r>
              <a:rPr lang="en-US" dirty="0"/>
              <a:t>, vol. 6, no. 11, 2013, pp. 1114–1125.</a:t>
            </a:r>
          </a:p>
          <a:p>
            <a:endParaRPr lang="en-US" dirty="0" smtClean="0"/>
          </a:p>
          <a:p>
            <a:endParaRPr lang="en-US" dirty="0"/>
          </a:p>
        </p:txBody>
      </p:sp>
    </p:spTree>
    <p:extLst>
      <p:ext uri="{BB962C8B-B14F-4D97-AF65-F5344CB8AC3E}">
        <p14:creationId xmlns:p14="http://schemas.microsoft.com/office/powerpoint/2010/main" val="3026633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lstStyle/>
          <a:p>
            <a:r>
              <a:rPr lang="en-US" smtClean="0"/>
              <a:t>Population Informatics ?</a:t>
            </a:r>
            <a:endParaRPr lang="en-US" dirty="0" smtClean="0"/>
          </a:p>
        </p:txBody>
      </p:sp>
      <p:sp>
        <p:nvSpPr>
          <p:cNvPr id="11267" name="Content Placeholder 5"/>
          <p:cNvSpPr>
            <a:spLocks noGrp="1"/>
          </p:cNvSpPr>
          <p:nvPr>
            <p:ph idx="1"/>
          </p:nvPr>
        </p:nvSpPr>
        <p:spPr>
          <a:xfrm>
            <a:off x="457200" y="1600200"/>
            <a:ext cx="8229600" cy="4953000"/>
          </a:xfrm>
        </p:spPr>
        <p:txBody>
          <a:bodyPr>
            <a:normAutofit fontScale="92500" lnSpcReduction="10000"/>
          </a:bodyPr>
          <a:lstStyle/>
          <a:p>
            <a:r>
              <a:rPr lang="en-US" dirty="0" smtClean="0"/>
              <a:t>The systematic study of populations via secondary analysis of massive data collections (termed “big data”) about people.  </a:t>
            </a:r>
          </a:p>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r>
              <a:rPr lang="en-US" sz="1600" dirty="0"/>
              <a:t>Kum, H.C., Krishnamurthy A., Machanavajjhala A., and </a:t>
            </a:r>
            <a:r>
              <a:rPr lang="en-US" sz="1600" dirty="0" err="1"/>
              <a:t>Ahalt</a:t>
            </a:r>
            <a:r>
              <a:rPr lang="en-US" sz="1600" dirty="0"/>
              <a:t> S. </a:t>
            </a:r>
            <a:r>
              <a:rPr lang="en-US" sz="1600" b="1" dirty="0"/>
              <a:t>Social Genome: Putting Big Data to Work for Population Informatics.</a:t>
            </a:r>
            <a:r>
              <a:rPr lang="en-US" sz="1600" dirty="0"/>
              <a:t> IEEE Computer Special Outlook Issue. Jan 2014 </a:t>
            </a:r>
            <a:endParaRPr lang="en-US" sz="1600" dirty="0" smtClean="0"/>
          </a:p>
          <a:p>
            <a:endParaRPr lang="en-US" dirty="0" smtClean="0"/>
          </a:p>
        </p:txBody>
      </p:sp>
      <p:pic>
        <p:nvPicPr>
          <p:cNvPr id="1026" name="Picture 2" descr="http://pinformatics.web.unc.edu/files/2012/12/informatic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5486399" cy="2978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172200" y="2679680"/>
            <a:ext cx="2895600" cy="3416320"/>
          </a:xfrm>
          <a:prstGeom prst="rect">
            <a:avLst/>
          </a:prstGeom>
        </p:spPr>
        <p:txBody>
          <a:bodyPr wrap="square">
            <a:spAutoFit/>
          </a:bodyPr>
          <a:lstStyle/>
          <a:p>
            <a:pPr algn="ctr"/>
            <a:r>
              <a:rPr lang="en-US" sz="2400" b="1" dirty="0" smtClean="0"/>
              <a:t>North Carolina</a:t>
            </a:r>
          </a:p>
          <a:p>
            <a:pPr marL="285750" indent="-285750">
              <a:buFont typeface="Arial" panose="020B0604020202020204" pitchFamily="34" charset="0"/>
              <a:buChar char="•"/>
            </a:pPr>
            <a:r>
              <a:rPr lang="en-US" sz="2400" dirty="0" smtClean="0"/>
              <a:t>Child Welfare</a:t>
            </a:r>
          </a:p>
          <a:p>
            <a:pPr marL="285750" indent="-285750">
              <a:buFont typeface="Arial" panose="020B0604020202020204" pitchFamily="34" charset="0"/>
              <a:buChar char="•"/>
            </a:pPr>
            <a:r>
              <a:rPr lang="en-US" sz="2400" dirty="0" smtClean="0"/>
              <a:t>Medicaid</a:t>
            </a:r>
          </a:p>
          <a:p>
            <a:pPr marL="285750" indent="-285750">
              <a:buFont typeface="Arial" panose="020B0604020202020204" pitchFamily="34" charset="0"/>
              <a:buChar char="•"/>
            </a:pPr>
            <a:r>
              <a:rPr lang="en-US" sz="2400" dirty="0" smtClean="0"/>
              <a:t>TANF</a:t>
            </a:r>
          </a:p>
          <a:p>
            <a:pPr marL="285750" indent="-285750">
              <a:buFont typeface="Arial" panose="020B0604020202020204" pitchFamily="34" charset="0"/>
              <a:buChar char="•"/>
            </a:pPr>
            <a:r>
              <a:rPr lang="en-US" sz="2400" dirty="0" smtClean="0"/>
              <a:t>SNAP (</a:t>
            </a:r>
            <a:r>
              <a:rPr lang="en-US" sz="2400" dirty="0" err="1" smtClean="0"/>
              <a:t>foodstamps</a:t>
            </a:r>
            <a:r>
              <a:rPr lang="en-US" sz="2400" dirty="0" smtClean="0"/>
              <a:t>)</a:t>
            </a:r>
          </a:p>
          <a:p>
            <a:pPr marL="285750" indent="-285750">
              <a:buFont typeface="Arial" panose="020B0604020202020204" pitchFamily="34" charset="0"/>
              <a:buChar char="•"/>
            </a:pPr>
            <a:r>
              <a:rPr lang="en-US" sz="2400" dirty="0" smtClean="0"/>
              <a:t>Income (UI)</a:t>
            </a:r>
          </a:p>
          <a:p>
            <a:pPr marL="285750" indent="-285750">
              <a:buFont typeface="Arial" panose="020B0604020202020204" pitchFamily="34" charset="0"/>
              <a:buChar char="•"/>
            </a:pPr>
            <a:r>
              <a:rPr lang="en-US" sz="2400" dirty="0" smtClean="0"/>
              <a:t>Education</a:t>
            </a:r>
          </a:p>
          <a:p>
            <a:pPr marL="285750" indent="-285750">
              <a:buFont typeface="Arial" panose="020B0604020202020204" pitchFamily="34" charset="0"/>
              <a:buChar char="•"/>
            </a:pPr>
            <a:r>
              <a:rPr lang="en-US" sz="2400" dirty="0" smtClean="0"/>
              <a:t>Juvenile Justice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932501859"/>
      </p:ext>
    </p:extLst>
  </p:cSld>
  <p:clrMapOvr>
    <a:masterClrMapping/>
  </p:clrMapOvr>
  <mc:AlternateContent xmlns:mc="http://schemas.openxmlformats.org/markup-compatibility/2006" xmlns:p14="http://schemas.microsoft.com/office/powerpoint/2010/main">
    <mc:Choice Requires="p14">
      <p:transition spd="slow" p14:dur="2000" advTm="64781"/>
    </mc:Choice>
    <mc:Fallback xmlns="">
      <p:transition spd="slow" advTm="647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solidFill>
                  <a:srgbClr val="0070C0"/>
                </a:solidFill>
              </a:rPr>
              <a:t>What is Big Data ? What is Data Science ?</a:t>
            </a:r>
          </a:p>
          <a:p>
            <a:r>
              <a:rPr lang="en-US" dirty="0"/>
              <a:t>What is Population Informatics &amp; the Social Genome ?</a:t>
            </a:r>
          </a:p>
          <a:p>
            <a:r>
              <a:rPr lang="en-US" dirty="0" smtClean="0"/>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3441617037"/>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t>LEHD : US Census Burea	</a:t>
            </a:r>
          </a:p>
        </p:txBody>
      </p:sp>
      <p:sp>
        <p:nvSpPr>
          <p:cNvPr id="15363" name="Content Placeholder 2"/>
          <p:cNvSpPr>
            <a:spLocks noGrp="1"/>
          </p:cNvSpPr>
          <p:nvPr>
            <p:ph idx="1"/>
          </p:nvPr>
        </p:nvSpPr>
        <p:spPr/>
        <p:txBody>
          <a:bodyPr>
            <a:normAutofit fontScale="92500"/>
          </a:bodyPr>
          <a:lstStyle/>
          <a:p>
            <a:r>
              <a:rPr lang="en-US" altLang="en-US" dirty="0" smtClean="0"/>
              <a:t>Vertically integrated in one domain</a:t>
            </a:r>
          </a:p>
          <a:p>
            <a:pPr lvl="1"/>
            <a:r>
              <a:rPr lang="en-US" altLang="en-US" dirty="0" smtClean="0"/>
              <a:t>Wage : UI (Unemployment Insurance) Data</a:t>
            </a:r>
          </a:p>
          <a:p>
            <a:r>
              <a:rPr lang="en-US" altLang="en-US" dirty="0" smtClean="0"/>
              <a:t>Decision support : LEHD website</a:t>
            </a:r>
          </a:p>
          <a:p>
            <a:r>
              <a:rPr lang="en-US" altLang="en-US" dirty="0" smtClean="0"/>
              <a:t>By building an integrated data that “</a:t>
            </a:r>
            <a:r>
              <a:rPr lang="en-US" altLang="en-US" dirty="0" smtClean="0">
                <a:solidFill>
                  <a:srgbClr val="C00000"/>
                </a:solidFill>
              </a:rPr>
              <a:t>permits the real world of the US economy to be interrogated by the models of unemployment dynamics</a:t>
            </a:r>
            <a:r>
              <a:rPr lang="en-US" altLang="en-US" dirty="0" smtClean="0"/>
              <a:t>” Peter Diamond, Dale </a:t>
            </a:r>
            <a:r>
              <a:rPr lang="en-US" altLang="en-US" dirty="0" err="1" smtClean="0"/>
              <a:t>Mortense</a:t>
            </a:r>
            <a:r>
              <a:rPr lang="en-US" altLang="en-US" dirty="0" smtClean="0"/>
              <a:t>, and Christopher </a:t>
            </a:r>
            <a:r>
              <a:rPr lang="en-US" altLang="en-US" dirty="0" err="1" smtClean="0"/>
              <a:t>Pissarides</a:t>
            </a:r>
            <a:r>
              <a:rPr lang="en-US" altLang="en-US" dirty="0" smtClean="0"/>
              <a:t> shared the Nobel Prize in economics 2010 (David </a:t>
            </a:r>
            <a:r>
              <a:rPr lang="en-US" altLang="en-US" dirty="0" err="1" smtClean="0"/>
              <a:t>Warsh</a:t>
            </a:r>
            <a:r>
              <a:rPr lang="en-US" altLang="en-US" dirty="0" smtClean="0"/>
              <a:t>, economicprinciple.com)</a:t>
            </a:r>
          </a:p>
        </p:txBody>
      </p:sp>
    </p:spTree>
    <p:extLst>
      <p:ext uri="{BB962C8B-B14F-4D97-AF65-F5344CB8AC3E}">
        <p14:creationId xmlns:p14="http://schemas.microsoft.com/office/powerpoint/2010/main" val="2570180244"/>
      </p:ext>
    </p:extLst>
  </p:cSld>
  <p:clrMapOvr>
    <a:masterClrMapping/>
  </p:clrMapOvr>
  <p:transition spd="slow" advTm="40891"/>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dirty="0"/>
              <a:t>The Social Genome Data Library</a:t>
            </a:r>
            <a:r>
              <a:rPr lang="en-US" dirty="0" smtClean="0"/>
              <a:t/>
            </a:r>
            <a:br>
              <a:rPr lang="en-US" dirty="0" smtClean="0"/>
            </a:br>
            <a:r>
              <a:rPr lang="en-US" sz="4000" dirty="0" smtClean="0"/>
              <a:t>Privacy platform for doing safe research</a:t>
            </a:r>
          </a:p>
        </p:txBody>
      </p:sp>
      <p:pic>
        <p:nvPicPr>
          <p:cNvPr id="72707"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7" name="Content Placeholder 5"/>
          <p:cNvSpPr txBox="1">
            <a:spLocks/>
          </p:cNvSpPr>
          <p:nvPr/>
        </p:nvSpPr>
        <p:spPr>
          <a:xfrm>
            <a:off x="2667000" y="1447800"/>
            <a:ext cx="6096000" cy="5105400"/>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kern="0" dirty="0" smtClean="0"/>
              <a:t>Personal </a:t>
            </a:r>
            <a:r>
              <a:rPr lang="en-US" sz="2800" kern="0" dirty="0"/>
              <a:t>Data is </a:t>
            </a:r>
            <a:endParaRPr lang="en-US" sz="2800" kern="0" dirty="0" smtClean="0"/>
          </a:p>
          <a:p>
            <a:pPr lvl="1"/>
            <a:r>
              <a:rPr lang="en-US" sz="2400" kern="0" dirty="0" smtClean="0"/>
              <a:t>Delicate/Hazardous/Valuable</a:t>
            </a:r>
            <a:endParaRPr lang="en-US" sz="2400" kern="0" dirty="0"/>
          </a:p>
          <a:p>
            <a:r>
              <a:rPr lang="en-US" sz="2800" kern="0" dirty="0"/>
              <a:t>Important to have proper systems in place that give protection </a:t>
            </a:r>
            <a:r>
              <a:rPr lang="en-US" sz="2800" kern="0" dirty="0" smtClean="0"/>
              <a:t>(</a:t>
            </a:r>
            <a:r>
              <a:rPr lang="en-US" sz="2800" kern="0" dirty="0" smtClean="0">
                <a:solidFill>
                  <a:srgbClr val="0070C0"/>
                </a:solidFill>
              </a:rPr>
              <a:t>opt out</a:t>
            </a:r>
            <a:r>
              <a:rPr lang="en-US" sz="2800" kern="0" dirty="0" smtClean="0"/>
              <a:t>) </a:t>
            </a:r>
          </a:p>
          <a:p>
            <a:r>
              <a:rPr lang="en-US" sz="2800" kern="0" dirty="0" smtClean="0"/>
              <a:t>But </a:t>
            </a:r>
            <a:r>
              <a:rPr lang="en-US" sz="2800" kern="0" dirty="0"/>
              <a:t>allow for continued research in a safe </a:t>
            </a:r>
            <a:r>
              <a:rPr lang="en-US" sz="2800" kern="0" dirty="0" smtClean="0"/>
              <a:t>manner</a:t>
            </a:r>
            <a:r>
              <a:rPr lang="en-US" sz="2800" dirty="0" smtClean="0"/>
              <a:t> </a:t>
            </a:r>
            <a:r>
              <a:rPr lang="en-US" sz="2800" kern="0" dirty="0" smtClean="0"/>
              <a:t>(</a:t>
            </a:r>
            <a:r>
              <a:rPr lang="en-US" sz="2800" kern="0" dirty="0" err="1" smtClean="0">
                <a:solidFill>
                  <a:srgbClr val="0070C0"/>
                </a:solidFill>
              </a:rPr>
              <a:t>deidentified</a:t>
            </a:r>
            <a:r>
              <a:rPr lang="en-US" sz="2800" kern="0" dirty="0"/>
              <a:t> </a:t>
            </a:r>
            <a:r>
              <a:rPr lang="en-US" sz="2800" kern="0" dirty="0" smtClean="0"/>
              <a:t>when possible) </a:t>
            </a:r>
            <a:endParaRPr lang="en-US" sz="2800" dirty="0" smtClean="0"/>
          </a:p>
          <a:p>
            <a:r>
              <a:rPr lang="en-US" sz="2800" kern="0" dirty="0" smtClean="0"/>
              <a:t>All </a:t>
            </a:r>
            <a:r>
              <a:rPr lang="en-US" sz="2800" kern="0" dirty="0"/>
              <a:t>hazardous material need standards</a:t>
            </a:r>
          </a:p>
          <a:p>
            <a:pPr lvl="1">
              <a:lnSpc>
                <a:spcPct val="80000"/>
              </a:lnSpc>
            </a:pPr>
            <a:r>
              <a:rPr lang="en-US" sz="2400" kern="0" dirty="0">
                <a:solidFill>
                  <a:srgbClr val="0070C0"/>
                </a:solidFill>
              </a:rPr>
              <a:t>Safe environments </a:t>
            </a:r>
            <a:r>
              <a:rPr lang="en-US" sz="2400" kern="0" dirty="0"/>
              <a:t>to handle them in : closed </a:t>
            </a:r>
            <a:r>
              <a:rPr lang="en-US" sz="2400" kern="0" dirty="0">
                <a:solidFill>
                  <a:srgbClr val="0070C0"/>
                </a:solidFill>
              </a:rPr>
              <a:t>computer server system lab</a:t>
            </a:r>
          </a:p>
          <a:p>
            <a:pPr lvl="1">
              <a:lnSpc>
                <a:spcPct val="80000"/>
              </a:lnSpc>
            </a:pPr>
            <a:r>
              <a:rPr lang="en-US" sz="2400" kern="0" dirty="0">
                <a:solidFill>
                  <a:srgbClr val="0070C0"/>
                </a:solidFill>
              </a:rPr>
              <a:t>Proper handling procedures</a:t>
            </a:r>
            <a:r>
              <a:rPr lang="en-US" sz="2400" kern="0" dirty="0"/>
              <a:t> : what </a:t>
            </a:r>
            <a:r>
              <a:rPr lang="en-US" sz="2400" kern="0" dirty="0">
                <a:solidFill>
                  <a:srgbClr val="0070C0"/>
                </a:solidFill>
              </a:rPr>
              <a:t>software</a:t>
            </a:r>
            <a:r>
              <a:rPr lang="en-US" sz="2400" kern="0" dirty="0"/>
              <a:t>  are allowed to run on the data</a:t>
            </a:r>
          </a:p>
          <a:p>
            <a:pPr lvl="1">
              <a:lnSpc>
                <a:spcPct val="80000"/>
              </a:lnSpc>
            </a:pPr>
            <a:r>
              <a:rPr lang="en-US" sz="2400" kern="0" dirty="0">
                <a:solidFill>
                  <a:srgbClr val="0070C0"/>
                </a:solidFill>
              </a:rPr>
              <a:t>Safe containers </a:t>
            </a:r>
            <a:r>
              <a:rPr lang="en-US" sz="2400" kern="0" dirty="0"/>
              <a:t>to store them : </a:t>
            </a:r>
            <a:r>
              <a:rPr lang="en-US" sz="2400" kern="0" dirty="0">
                <a:solidFill>
                  <a:srgbClr val="0070C0"/>
                </a:solidFill>
              </a:rPr>
              <a:t>DB system</a:t>
            </a:r>
          </a:p>
        </p:txBody>
      </p:sp>
    </p:spTree>
    <p:extLst>
      <p:ext uri="{BB962C8B-B14F-4D97-AF65-F5344CB8AC3E}">
        <p14:creationId xmlns:p14="http://schemas.microsoft.com/office/powerpoint/2010/main" val="1916269635"/>
      </p:ext>
    </p:extLst>
  </p:cSld>
  <p:clrMapOvr>
    <a:masterClrMapping/>
  </p:clrMapOvr>
  <p:transition spd="slow" advTm="24316"/>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2">
                    <a:lumMod val="50000"/>
                  </a:schemeClr>
                </a:solidFill>
              </a:rPr>
              <a:t>WORKFLOW</a:t>
            </a:r>
            <a:endParaRPr lang="en-US" b="1" dirty="0">
              <a:solidFill>
                <a:schemeClr val="accent2">
                  <a:lumMod val="50000"/>
                </a:schemeClr>
              </a:solidFill>
            </a:endParaRPr>
          </a:p>
        </p:txBody>
      </p:sp>
      <p:sp>
        <p:nvSpPr>
          <p:cNvPr id="3" name="Content Placeholder 2"/>
          <p:cNvSpPr>
            <a:spLocks noGrp="1"/>
          </p:cNvSpPr>
          <p:nvPr>
            <p:ph type="subTitle" idx="1"/>
          </p:nvPr>
        </p:nvSpPr>
        <p:spPr/>
        <p:txBody>
          <a:bodyPr>
            <a:normAutofit fontScale="92500" lnSpcReduction="20000"/>
          </a:bodyPr>
          <a:lstStyle/>
          <a:p>
            <a:r>
              <a:rPr lang="en-US" sz="6000" dirty="0" smtClean="0"/>
              <a:t>Safe Platform for</a:t>
            </a:r>
          </a:p>
          <a:p>
            <a:r>
              <a:rPr lang="en-US" sz="6000" dirty="0" smtClean="0"/>
              <a:t>Data to Decision</a:t>
            </a:r>
            <a:endParaRPr lang="en-US" sz="6000" dirty="0"/>
          </a:p>
        </p:txBody>
      </p:sp>
    </p:spTree>
    <p:extLst>
      <p:ext uri="{BB962C8B-B14F-4D97-AF65-F5344CB8AC3E}">
        <p14:creationId xmlns:p14="http://schemas.microsoft.com/office/powerpoint/2010/main" val="3616261609"/>
      </p:ext>
    </p:extLst>
  </p:cSld>
  <p:clrMapOvr>
    <a:masterClrMapping/>
  </p:clrMapOvr>
  <mc:AlternateContent xmlns:mc="http://schemas.openxmlformats.org/markup-compatibility/2006" xmlns:p14="http://schemas.microsoft.com/office/powerpoint/2010/main">
    <mc:Choice Requires="p14">
      <p:transition spd="slow" p14:dur="2000" advTm="2485"/>
    </mc:Choice>
    <mc:Fallback xmlns="">
      <p:transition spd="slow" advTm="2485"/>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39333" y="3124200"/>
            <a:ext cx="8229600" cy="3352800"/>
          </a:xfrm>
        </p:spPr>
        <p:txBody>
          <a:bodyPr/>
          <a:lstStyle/>
          <a:p>
            <a:pPr marL="0" indent="0">
              <a:buNone/>
            </a:pPr>
            <a:r>
              <a:rPr lang="en-US" dirty="0" smtClean="0"/>
              <a:t>   </a:t>
            </a:r>
            <a:r>
              <a:rPr lang="en-US" dirty="0" smtClean="0">
                <a:solidFill>
                  <a:srgbClr val="00B050"/>
                </a:solidFill>
              </a:rPr>
              <a:t>Raw Data                                                  Decision</a:t>
            </a:r>
          </a:p>
          <a:p>
            <a:pPr marL="0" indent="0">
              <a:buNone/>
            </a:pPr>
            <a:endParaRPr lang="en-US" sz="1100" dirty="0" smtClean="0"/>
          </a:p>
          <a:p>
            <a:r>
              <a:rPr lang="en-US" dirty="0" smtClean="0"/>
              <a:t>Goal: To design an information system that can enforce the varied continuum from one end to the other such that one can balance privacy and usability as needed to turn data into decisions for a given task</a:t>
            </a:r>
          </a:p>
        </p:txBody>
      </p:sp>
      <p:sp>
        <p:nvSpPr>
          <p:cNvPr id="6" name="Rectangle 5"/>
          <p:cNvSpPr/>
          <p:nvPr/>
        </p:nvSpPr>
        <p:spPr>
          <a:xfrm>
            <a:off x="442745" y="1143162"/>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048933" y="1371763"/>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2745" y="1556429"/>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9" name="Oval 8"/>
          <p:cNvSpPr/>
          <p:nvPr/>
        </p:nvSpPr>
        <p:spPr>
          <a:xfrm>
            <a:off x="762330"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06933"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0947"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99074" y="124984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3733" y="1371763"/>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4" name="Curved Right Arrow 3"/>
          <p:cNvSpPr/>
          <p:nvPr/>
        </p:nvSpPr>
        <p:spPr>
          <a:xfrm flipV="1">
            <a:off x="181303"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flipH="1">
            <a:off x="8559365"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p:txBody>
          <a:bodyPr/>
          <a:lstStyle/>
          <a:p>
            <a:r>
              <a:rPr lang="en-US" dirty="0" smtClean="0"/>
              <a:t>System of Access Models</a:t>
            </a:r>
            <a:endParaRPr lang="en-US" dirty="0"/>
          </a:p>
        </p:txBody>
      </p:sp>
    </p:spTree>
    <p:extLst>
      <p:ext uri="{BB962C8B-B14F-4D97-AF65-F5344CB8AC3E}">
        <p14:creationId xmlns:p14="http://schemas.microsoft.com/office/powerpoint/2010/main" val="2182051614"/>
      </p:ext>
    </p:extLst>
  </p:cSld>
  <p:clrMapOvr>
    <a:masterClrMapping/>
  </p:clrMapOvr>
  <mc:AlternateContent xmlns:mc="http://schemas.openxmlformats.org/markup-compatibility/2006" xmlns:p14="http://schemas.microsoft.com/office/powerpoint/2010/main">
    <mc:Choice Requires="p14">
      <p:transition spd="slow" p14:dur="2000" advTm="16084"/>
    </mc:Choice>
    <mc:Fallback xmlns="">
      <p:transition spd="slow" advTm="16084"/>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start …</a:t>
            </a:r>
            <a:endParaRPr lang="en-US" dirty="0"/>
          </a:p>
        </p:txBody>
      </p:sp>
      <p:pic>
        <p:nvPicPr>
          <p:cNvPr id="2050" name="Picture 2" descr="C:\Program Files (x86)\Microsoft Office\MEDIA\CAGCAT10\j0297707.wm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316408"/>
            <a:ext cx="1709174" cy="21031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2895600" y="1752600"/>
            <a:ext cx="5791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kern="0" dirty="0" smtClean="0"/>
              <a:t>Write up a research plan on </a:t>
            </a:r>
          </a:p>
          <a:p>
            <a:pPr lvl="1"/>
            <a:r>
              <a:rPr lang="en-US" kern="0" dirty="0" smtClean="0"/>
              <a:t>What data you need</a:t>
            </a:r>
          </a:p>
          <a:p>
            <a:pPr lvl="1"/>
            <a:r>
              <a:rPr lang="en-US" kern="0" dirty="0" smtClean="0"/>
              <a:t>What you want to do with them</a:t>
            </a:r>
          </a:p>
          <a:p>
            <a:pPr lvl="1"/>
            <a:r>
              <a:rPr lang="en-US" kern="0" dirty="0" smtClean="0"/>
              <a:t>Determine access levels for each data</a:t>
            </a:r>
          </a:p>
          <a:p>
            <a:r>
              <a:rPr lang="en-US" kern="0" dirty="0" smtClean="0"/>
              <a:t>Submit to IRB process</a:t>
            </a:r>
          </a:p>
          <a:p>
            <a:pPr lvl="1"/>
            <a:endParaRPr lang="en-US" sz="2400" kern="0" dirty="0"/>
          </a:p>
        </p:txBody>
      </p:sp>
    </p:spTree>
    <p:extLst>
      <p:ext uri="{BB962C8B-B14F-4D97-AF65-F5344CB8AC3E}">
        <p14:creationId xmlns:p14="http://schemas.microsoft.com/office/powerpoint/2010/main" val="4105459767"/>
      </p:ext>
    </p:extLst>
  </p:cSld>
  <p:clrMapOvr>
    <a:masterClrMapping/>
  </p:clrMapOvr>
  <mc:AlternateContent xmlns:mc="http://schemas.openxmlformats.org/markup-compatibility/2006" xmlns:p14="http://schemas.microsoft.com/office/powerpoint/2010/main">
    <mc:Choice Requires="p14">
      <p:transition spd="slow" p14:dur="2000" advTm="2994"/>
    </mc:Choice>
    <mc:Fallback xmlns="">
      <p:transition spd="slow" advTm="2994"/>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dirty="0" smtClean="0"/>
              <a:t>IRB: Risk of privacy violation</a:t>
            </a:r>
            <a:br>
              <a:rPr lang="en-US" dirty="0" smtClean="0"/>
            </a:br>
            <a:r>
              <a:rPr lang="en-US" dirty="0" smtClean="0"/>
              <a:t>vs. Benefit to Society</a:t>
            </a:r>
          </a:p>
        </p:txBody>
      </p:sp>
      <p:sp>
        <p:nvSpPr>
          <p:cNvPr id="28675" name="Content Placeholder 2"/>
          <p:cNvSpPr>
            <a:spLocks noGrp="1"/>
          </p:cNvSpPr>
          <p:nvPr>
            <p:ph idx="1"/>
          </p:nvPr>
        </p:nvSpPr>
        <p:spPr/>
        <p:txBody>
          <a:bodyPr>
            <a:normAutofit lnSpcReduction="10000"/>
          </a:bodyPr>
          <a:lstStyle/>
          <a:p>
            <a:r>
              <a:rPr lang="en-US" sz="2800" dirty="0" smtClean="0"/>
              <a:t>Risk of attribute disclosure</a:t>
            </a:r>
          </a:p>
          <a:p>
            <a:pPr lvl="1"/>
            <a:r>
              <a:rPr lang="en-US" sz="2400" dirty="0" smtClean="0"/>
              <a:t>Group disclosure</a:t>
            </a:r>
          </a:p>
          <a:p>
            <a:pPr lvl="1"/>
            <a:r>
              <a:rPr lang="en-US" sz="2400" dirty="0" smtClean="0"/>
              <a:t>Linkage attack using auxiliary information</a:t>
            </a:r>
          </a:p>
          <a:p>
            <a:r>
              <a:rPr lang="en-US" sz="2800" dirty="0" smtClean="0"/>
              <a:t>Risk of identity disclosure</a:t>
            </a:r>
          </a:p>
          <a:p>
            <a:r>
              <a:rPr lang="en-US" sz="2800" dirty="0" smtClean="0"/>
              <a:t>Given?</a:t>
            </a:r>
          </a:p>
          <a:p>
            <a:pPr lvl="1"/>
            <a:r>
              <a:rPr lang="en-US" sz="2400" dirty="0" smtClean="0"/>
              <a:t>Kinds of data elements used in the study</a:t>
            </a:r>
          </a:p>
          <a:p>
            <a:pPr lvl="2"/>
            <a:r>
              <a:rPr lang="en-US" sz="2000" dirty="0" smtClean="0"/>
              <a:t>Name/dob/cancer status/ etc… (are there $$)</a:t>
            </a:r>
          </a:p>
          <a:p>
            <a:pPr lvl="1"/>
            <a:r>
              <a:rPr lang="en-US" sz="2400" dirty="0" smtClean="0"/>
              <a:t>What system the data resides in : HW/SW</a:t>
            </a:r>
          </a:p>
          <a:p>
            <a:pPr lvl="2"/>
            <a:r>
              <a:rPr lang="en-US" sz="2000" dirty="0" smtClean="0"/>
              <a:t>Risk of outsiders intruding / insider attack / negligence</a:t>
            </a:r>
          </a:p>
          <a:p>
            <a:pPr lvl="1"/>
            <a:r>
              <a:rPr lang="en-US" sz="2400" dirty="0" smtClean="0"/>
              <a:t>What can users do with the data on the system</a:t>
            </a:r>
          </a:p>
          <a:p>
            <a:pPr lvl="2"/>
            <a:r>
              <a:rPr lang="en-US" sz="2000" dirty="0" smtClean="0"/>
              <a:t>Take data off / look at everything / only do limited queries</a:t>
            </a:r>
          </a:p>
          <a:p>
            <a:pPr lvl="2"/>
            <a:endParaRPr lang="en-US" sz="2000" dirty="0" smtClean="0"/>
          </a:p>
          <a:p>
            <a:endParaRPr lang="en-US" sz="2800" dirty="0" smtClean="0"/>
          </a:p>
        </p:txBody>
      </p:sp>
    </p:spTree>
    <p:extLst>
      <p:ext uri="{BB962C8B-B14F-4D97-AF65-F5344CB8AC3E}">
        <p14:creationId xmlns:p14="http://schemas.microsoft.com/office/powerpoint/2010/main" val="3609692990"/>
      </p:ext>
    </p:extLst>
  </p:cSld>
  <p:clrMapOvr>
    <a:masterClrMapping/>
  </p:clrMapOvr>
  <p:transition spd="slow" advTm="1302"/>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smtClean="0"/>
              <a:t>Restricted Access : </a:t>
            </a:r>
            <a:br>
              <a:rPr lang="en-US" smtClean="0"/>
            </a:br>
            <a:r>
              <a:rPr lang="en-US" smtClean="0"/>
              <a:t>Prepare the customized data</a:t>
            </a:r>
          </a:p>
        </p:txBody>
      </p:sp>
      <p:pic>
        <p:nvPicPr>
          <p:cNvPr id="72707"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73159" y="1796316"/>
            <a:ext cx="3128962" cy="4535487"/>
          </a:xfrm>
        </p:spPr>
      </p:pic>
      <p:pic>
        <p:nvPicPr>
          <p:cNvPr id="72708"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0214" y="1316491"/>
            <a:ext cx="39052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ight Arrow 11"/>
          <p:cNvSpPr>
            <a:spLocks noChangeArrowheads="1"/>
          </p:cNvSpPr>
          <p:nvPr/>
        </p:nvSpPr>
        <p:spPr bwMode="auto">
          <a:xfrm>
            <a:off x="3998971" y="1769328"/>
            <a:ext cx="601663" cy="465137"/>
          </a:xfrm>
          <a:prstGeom prst="rightArrow">
            <a:avLst>
              <a:gd name="adj1" fmla="val 50000"/>
              <a:gd name="adj2" fmla="val 49974"/>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6" name="Content Placeholder 8"/>
          <p:cNvSpPr txBox="1">
            <a:spLocks/>
          </p:cNvSpPr>
          <p:nvPr/>
        </p:nvSpPr>
        <p:spPr>
          <a:xfrm>
            <a:off x="4114800" y="3124200"/>
            <a:ext cx="5029200" cy="3001963"/>
          </a:xfrm>
          <a:prstGeom prst="rect">
            <a:avLst/>
          </a:prstGeom>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400" kern="0" dirty="0" smtClean="0">
                <a:solidFill>
                  <a:srgbClr val="C00000"/>
                </a:solidFill>
              </a:rPr>
              <a:t>Decoupled Data </a:t>
            </a:r>
            <a:r>
              <a:rPr lang="en-US" sz="2000" kern="0" dirty="0" smtClean="0"/>
              <a:t>(</a:t>
            </a:r>
            <a:r>
              <a:rPr lang="en-US" sz="2000" dirty="0" err="1"/>
              <a:t>Kum</a:t>
            </a:r>
            <a:r>
              <a:rPr lang="en-US" sz="2000" dirty="0"/>
              <a:t> </a:t>
            </a:r>
            <a:r>
              <a:rPr lang="en-US" sz="2000" dirty="0" smtClean="0"/>
              <a:t>2012)</a:t>
            </a:r>
            <a:endParaRPr lang="en-US" sz="1800" kern="0" dirty="0" smtClean="0"/>
          </a:p>
          <a:p>
            <a:pPr lvl="1">
              <a:spcBef>
                <a:spcPts val="0"/>
              </a:spcBef>
            </a:pPr>
            <a:r>
              <a:rPr lang="en-US" sz="2000" kern="0" dirty="0" smtClean="0">
                <a:solidFill>
                  <a:srgbClr val="C00000"/>
                </a:solidFill>
              </a:rPr>
              <a:t>Automated Honest Broker SW</a:t>
            </a:r>
          </a:p>
          <a:p>
            <a:r>
              <a:rPr lang="en-US" sz="2400" kern="0" dirty="0"/>
              <a:t>Sample </a:t>
            </a:r>
            <a:r>
              <a:rPr lang="en-US" sz="2400" kern="0" dirty="0" smtClean="0"/>
              <a:t>selection</a:t>
            </a:r>
          </a:p>
          <a:p>
            <a:r>
              <a:rPr lang="en-US" sz="2400" kern="0" dirty="0" smtClean="0"/>
              <a:t>Attribute </a:t>
            </a:r>
            <a:r>
              <a:rPr lang="en-US" sz="2400" kern="0" dirty="0"/>
              <a:t>selection</a:t>
            </a:r>
          </a:p>
          <a:p>
            <a:r>
              <a:rPr lang="en-US" sz="2400" kern="0" dirty="0" smtClean="0"/>
              <a:t>Data integration (access to PII) </a:t>
            </a:r>
          </a:p>
          <a:p>
            <a:r>
              <a:rPr lang="en-US" sz="2400" kern="0" dirty="0" smtClean="0"/>
              <a:t>Some data cleaning</a:t>
            </a:r>
          </a:p>
          <a:p>
            <a:r>
              <a:rPr lang="en-US" sz="2400" kern="0" dirty="0" smtClean="0"/>
              <a:t>Full IRB</a:t>
            </a:r>
          </a:p>
          <a:p>
            <a:r>
              <a:rPr lang="en-US" sz="2400" kern="0" dirty="0" smtClean="0"/>
              <a:t>Example: </a:t>
            </a:r>
            <a:r>
              <a:rPr lang="en-US" sz="2400" kern="0" dirty="0" smtClean="0"/>
              <a:t>RDC (TX census RDC)</a:t>
            </a:r>
            <a:endParaRPr lang="en-US" sz="2400" kern="0" dirty="0" smtClean="0"/>
          </a:p>
        </p:txBody>
      </p:sp>
    </p:spTree>
    <p:extLst>
      <p:ext uri="{BB962C8B-B14F-4D97-AF65-F5344CB8AC3E}">
        <p14:creationId xmlns:p14="http://schemas.microsoft.com/office/powerpoint/2010/main" val="138808580"/>
      </p:ext>
    </p:extLst>
  </p:cSld>
  <p:clrMapOvr>
    <a:masterClrMapping/>
  </p:clrMapOvr>
  <p:transition spd="slow" advTm="3237"/>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29" y="4419600"/>
            <a:ext cx="8763000" cy="2427514"/>
          </a:xfrm>
          <a:prstGeom prst="rect">
            <a:avLst/>
          </a:prstGeom>
          <a:noFill/>
          <a:ln>
            <a:noFill/>
          </a:ln>
        </p:spPr>
      </p:pic>
      <p:sp>
        <p:nvSpPr>
          <p:cNvPr id="2" name="Title 1"/>
          <p:cNvSpPr>
            <a:spLocks noGrp="1"/>
          </p:cNvSpPr>
          <p:nvPr>
            <p:ph type="title"/>
          </p:nvPr>
        </p:nvSpPr>
        <p:spPr/>
        <p:txBody>
          <a:bodyPr>
            <a:normAutofit fontScale="90000"/>
          </a:bodyPr>
          <a:lstStyle/>
          <a:p>
            <a:r>
              <a:rPr lang="en-US" dirty="0" smtClean="0"/>
              <a:t>Privacy Preserving </a:t>
            </a:r>
            <a:br>
              <a:rPr lang="en-US" dirty="0" smtClean="0"/>
            </a:br>
            <a:r>
              <a:rPr lang="en-US" dirty="0" smtClean="0">
                <a:solidFill>
                  <a:srgbClr val="00B0F0"/>
                </a:solidFill>
              </a:rPr>
              <a:t>Interactive</a:t>
            </a:r>
            <a:r>
              <a:rPr lang="en-US" dirty="0" smtClean="0"/>
              <a:t> Record Linkage</a:t>
            </a:r>
            <a:endParaRPr lang="en-US" dirty="0"/>
          </a:p>
        </p:txBody>
      </p:sp>
      <p:sp>
        <p:nvSpPr>
          <p:cNvPr id="3" name="Content Placeholder 2"/>
          <p:cNvSpPr>
            <a:spLocks noGrp="1"/>
          </p:cNvSpPr>
          <p:nvPr>
            <p:ph idx="1"/>
          </p:nvPr>
        </p:nvSpPr>
        <p:spPr/>
        <p:txBody>
          <a:bodyPr/>
          <a:lstStyle/>
          <a:p>
            <a:r>
              <a:rPr lang="en-US" dirty="0" smtClean="0"/>
              <a:t>Decouple data via encryption</a:t>
            </a:r>
          </a:p>
          <a:p>
            <a:r>
              <a:rPr lang="en-US" dirty="0" smtClean="0"/>
              <a:t>Automated honest broker approach via computerized third party model</a:t>
            </a:r>
          </a:p>
          <a:p>
            <a:r>
              <a:rPr lang="en-US" dirty="0" err="1" smtClean="0"/>
              <a:t>Chaffe</a:t>
            </a:r>
            <a:r>
              <a:rPr lang="en-US" dirty="0" smtClean="0"/>
              <a:t> to prevent group disclosure</a:t>
            </a:r>
          </a:p>
          <a:p>
            <a:r>
              <a:rPr lang="en-US" dirty="0" err="1" smtClean="0"/>
              <a:t>Kum</a:t>
            </a:r>
            <a:r>
              <a:rPr lang="en-US" dirty="0" smtClean="0"/>
              <a:t> et al. 2012</a:t>
            </a:r>
            <a:endParaRPr lang="en-US" dirty="0"/>
          </a:p>
        </p:txBody>
      </p:sp>
    </p:spTree>
    <p:extLst>
      <p:ext uri="{BB962C8B-B14F-4D97-AF65-F5344CB8AC3E}">
        <p14:creationId xmlns:p14="http://schemas.microsoft.com/office/powerpoint/2010/main" val="2719474780"/>
      </p:ext>
    </p:extLst>
  </p:cSld>
  <p:clrMapOvr>
    <a:masterClrMapping/>
  </p:clrMapOvr>
  <mc:AlternateContent xmlns:mc="http://schemas.openxmlformats.org/markup-compatibility/2006" xmlns:p14="http://schemas.microsoft.com/office/powerpoint/2010/main">
    <mc:Choice Requires="p14">
      <p:transition spd="slow" p14:dur="2000" advTm="1065"/>
    </mc:Choice>
    <mc:Fallback xmlns="">
      <p:transition spd="slow" advTm="1065"/>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295400" y="0"/>
            <a:ext cx="7391400" cy="1143000"/>
          </a:xfrm>
        </p:spPr>
        <p:txBody>
          <a:bodyPr>
            <a:normAutofit fontScale="90000"/>
          </a:bodyPr>
          <a:lstStyle/>
          <a:p>
            <a:pPr algn="l"/>
            <a:r>
              <a:rPr lang="en-US" dirty="0"/>
              <a:t>Controlled Access : </a:t>
            </a:r>
            <a:br>
              <a:rPr lang="en-US" dirty="0"/>
            </a:br>
            <a:r>
              <a:rPr lang="en-US" dirty="0"/>
              <a:t>Model using given tools</a:t>
            </a:r>
            <a:endParaRPr lang="en-US" dirty="0" smtClean="0"/>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143000"/>
            <a:ext cx="4038600" cy="4983163"/>
          </a:xfrm>
        </p:spPr>
        <p:txBody>
          <a:bodyPr>
            <a:normAutofit fontScale="92500" lnSpcReduction="10000"/>
          </a:bodyPr>
          <a:lstStyle/>
          <a:p>
            <a:r>
              <a:rPr lang="en-US" dirty="0"/>
              <a:t>With approved </a:t>
            </a:r>
            <a:r>
              <a:rPr lang="en-US" dirty="0" err="1" smtClean="0"/>
              <a:t>deidentified</a:t>
            </a:r>
            <a:r>
              <a:rPr lang="en-US" dirty="0" smtClean="0"/>
              <a:t> </a:t>
            </a:r>
            <a:r>
              <a:rPr lang="en-US" dirty="0"/>
              <a:t>data</a:t>
            </a:r>
          </a:p>
          <a:p>
            <a:r>
              <a:rPr lang="en-US" dirty="0" smtClean="0">
                <a:solidFill>
                  <a:srgbClr val="C00000"/>
                </a:solidFill>
              </a:rPr>
              <a:t>Locked down VM: customized appliances </a:t>
            </a:r>
          </a:p>
          <a:p>
            <a:r>
              <a:rPr lang="en-US" dirty="0" smtClean="0">
                <a:solidFill>
                  <a:srgbClr val="C00000"/>
                </a:solidFill>
              </a:rPr>
              <a:t>only approved software</a:t>
            </a:r>
          </a:p>
          <a:p>
            <a:r>
              <a:rPr lang="en-US" dirty="0" smtClean="0">
                <a:solidFill>
                  <a:srgbClr val="C00000"/>
                </a:solidFill>
              </a:rPr>
              <a:t>Remote access via VPN</a:t>
            </a:r>
          </a:p>
          <a:p>
            <a:r>
              <a:rPr lang="en-US" dirty="0"/>
              <a:t>Very effective for threats from HBC</a:t>
            </a:r>
          </a:p>
          <a:p>
            <a:r>
              <a:rPr lang="en-US" dirty="0" smtClean="0"/>
              <a:t>Full IRB</a:t>
            </a:r>
          </a:p>
          <a:p>
            <a:r>
              <a:rPr lang="en-US" dirty="0" smtClean="0"/>
              <a:t>U Chicago-NORC , UNC-</a:t>
            </a:r>
            <a:r>
              <a:rPr lang="en-US" dirty="0" err="1" smtClean="0"/>
              <a:t>Tracs</a:t>
            </a:r>
            <a:r>
              <a:rPr lang="en-US" dirty="0" smtClean="0"/>
              <a:t> </a:t>
            </a:r>
            <a:r>
              <a:rPr lang="en-US" dirty="0"/>
              <a:t>(CTSA</a:t>
            </a:r>
            <a:r>
              <a:rPr lang="en-US" dirty="0" smtClean="0"/>
              <a:t>), UCSD-</a:t>
            </a:r>
            <a:r>
              <a:rPr lang="en-US" dirty="0" err="1" smtClean="0"/>
              <a:t>iDASH</a:t>
            </a:r>
            <a:r>
              <a:rPr lang="en-US" dirty="0" smtClean="0"/>
              <a:t>, SAIL</a:t>
            </a:r>
            <a:endParaRPr lang="en-US" dirty="0"/>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Tree>
    <p:custDataLst>
      <p:tags r:id="rId1"/>
    </p:custDataLst>
    <p:extLst>
      <p:ext uri="{BB962C8B-B14F-4D97-AF65-F5344CB8AC3E}">
        <p14:creationId xmlns:p14="http://schemas.microsoft.com/office/powerpoint/2010/main" val="270402414"/>
      </p:ext>
    </p:extLst>
  </p:cSld>
  <p:clrMapOvr>
    <a:masterClrMapping/>
  </p:clrMapOvr>
  <p:transition spd="slow" advTm="1238"/>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440370" cy="1143000"/>
          </a:xfrm>
        </p:spPr>
        <p:txBody>
          <a:bodyPr>
            <a:normAutofit fontScale="90000"/>
          </a:bodyPr>
          <a:lstStyle/>
          <a:p>
            <a:pPr algn="l"/>
            <a:r>
              <a:rPr lang="en-US" dirty="0" smtClean="0"/>
              <a:t>Monitored Access : </a:t>
            </a:r>
            <a:br>
              <a:rPr lang="en-US" dirty="0" smtClean="0"/>
            </a:br>
            <a:r>
              <a:rPr lang="en-US" dirty="0" smtClean="0"/>
              <a:t>Freely Repurpose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 name="Content Placeholder 1"/>
          <p:cNvSpPr>
            <a:spLocks noGrp="1"/>
          </p:cNvSpPr>
          <p:nvPr>
            <p:ph sz="half" idx="2"/>
          </p:nvPr>
        </p:nvSpPr>
        <p:spPr/>
        <p:txBody>
          <a:bodyPr>
            <a:normAutofit fontScale="85000" lnSpcReduction="10000"/>
          </a:bodyPr>
          <a:lstStyle/>
          <a:p>
            <a:r>
              <a:rPr lang="en-US" dirty="0" smtClean="0"/>
              <a:t>Information Accountability model</a:t>
            </a:r>
          </a:p>
          <a:p>
            <a:r>
              <a:rPr lang="en-US" b="1" dirty="0" smtClean="0">
                <a:solidFill>
                  <a:srgbClr val="C00000"/>
                </a:solidFill>
              </a:rPr>
              <a:t>Exempt IRB: Explicit data use agreement (5 big Q)</a:t>
            </a:r>
          </a:p>
          <a:p>
            <a:pPr lvl="1"/>
            <a:r>
              <a:rPr lang="en-US" b="1" dirty="0" smtClean="0">
                <a:solidFill>
                  <a:srgbClr val="C00000"/>
                </a:solidFill>
              </a:rPr>
              <a:t>Public online (</a:t>
            </a:r>
            <a:r>
              <a:rPr lang="en-US" b="1" dirty="0" err="1" smtClean="0">
                <a:solidFill>
                  <a:srgbClr val="C00000"/>
                </a:solidFill>
              </a:rPr>
              <a:t>crowdsource</a:t>
            </a:r>
            <a:r>
              <a:rPr lang="en-US" b="1" dirty="0" smtClean="0">
                <a:solidFill>
                  <a:srgbClr val="C00000"/>
                </a:solidFill>
              </a:rPr>
              <a:t>)</a:t>
            </a:r>
          </a:p>
          <a:p>
            <a:r>
              <a:rPr lang="en-US" b="1" dirty="0" smtClean="0">
                <a:solidFill>
                  <a:srgbClr val="CC0000"/>
                </a:solidFill>
              </a:rPr>
              <a:t>Any software &amp; auxiliary data</a:t>
            </a:r>
          </a:p>
          <a:p>
            <a:r>
              <a:rPr lang="en-US" dirty="0" smtClean="0"/>
              <a:t>Remote Access via VPN</a:t>
            </a:r>
          </a:p>
          <a:p>
            <a:r>
              <a:rPr lang="en-US" dirty="0"/>
              <a:t>L</a:t>
            </a:r>
            <a:r>
              <a:rPr lang="en-US" dirty="0" smtClean="0"/>
              <a:t>ess sensitive data   (e.g. Aggregate data)</a:t>
            </a:r>
          </a:p>
          <a:p>
            <a:r>
              <a:rPr lang="en-US" dirty="0"/>
              <a:t>SHRINE, Secure Unix servers</a:t>
            </a:r>
          </a:p>
          <a:p>
            <a:endParaRPr lang="en-US" dirty="0"/>
          </a:p>
        </p:txBody>
      </p:sp>
    </p:spTree>
    <p:custDataLst>
      <p:tags r:id="rId1"/>
    </p:custDataLst>
    <p:extLst>
      <p:ext uri="{BB962C8B-B14F-4D97-AF65-F5344CB8AC3E}">
        <p14:creationId xmlns:p14="http://schemas.microsoft.com/office/powerpoint/2010/main" val="3335354714"/>
      </p:ext>
    </p:extLst>
  </p:cSld>
  <p:clrMapOvr>
    <a:masterClrMapping/>
  </p:clrMapOvr>
  <p:transition spd="slow" advTm="526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P spid="12" grpId="0" animBg="1"/>
      <p:bldP spid="13" grpId="0" animBg="1"/>
      <p:bldP spid="14" grpId="0" animBg="1"/>
      <p:bldP spid="15" grpId="0" animBg="1"/>
      <p:bldP spid="18" grpId="0" animBg="1"/>
      <p:bldP spid="16" grpId="0" animBg="1"/>
      <p:bldP spid="19" grpId="0" animBg="1"/>
      <p:bldP spid="20" grpId="0" animBg="1"/>
      <p:bldP spid="9" grpId="0" animBg="1"/>
      <p:bldP spid="8"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Computer Science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46109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592770" cy="1143000"/>
          </a:xfrm>
        </p:spPr>
        <p:txBody>
          <a:bodyPr>
            <a:normAutofit fontScale="90000"/>
          </a:bodyPr>
          <a:lstStyle/>
          <a:p>
            <a:pPr algn="l"/>
            <a:r>
              <a:rPr lang="en-US" dirty="0" smtClean="0"/>
              <a:t>Open Access : </a:t>
            </a:r>
            <a:br>
              <a:rPr lang="en-US" dirty="0" smtClean="0"/>
            </a:br>
            <a:r>
              <a:rPr lang="en-US" dirty="0" smtClean="0"/>
              <a:t>No restriction on use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600200"/>
            <a:ext cx="4267200" cy="4525963"/>
          </a:xfrm>
        </p:spPr>
        <p:txBody>
          <a:bodyPr>
            <a:normAutofit lnSpcReduction="10000"/>
          </a:bodyPr>
          <a:lstStyle/>
          <a:p>
            <a:r>
              <a:rPr lang="en-US" b="1" dirty="0" smtClean="0">
                <a:solidFill>
                  <a:srgbClr val="CC0000"/>
                </a:solidFill>
              </a:rPr>
              <a:t>Anyone : Publish information for others</a:t>
            </a:r>
          </a:p>
          <a:p>
            <a:r>
              <a:rPr lang="en-US" dirty="0" smtClean="0"/>
              <a:t>No IRB</a:t>
            </a:r>
          </a:p>
          <a:p>
            <a:r>
              <a:rPr lang="en-US" dirty="0"/>
              <a:t>No monitoring use</a:t>
            </a:r>
          </a:p>
          <a:p>
            <a:r>
              <a:rPr lang="en-US" dirty="0" smtClean="0"/>
              <a:t>Disclosure Limitation Methods (filter)</a:t>
            </a:r>
          </a:p>
          <a:p>
            <a:r>
              <a:rPr lang="en-US" dirty="0" smtClean="0"/>
              <a:t>Sanitized data</a:t>
            </a:r>
          </a:p>
          <a:p>
            <a:r>
              <a:rPr lang="en-US" dirty="0" smtClean="0"/>
              <a:t>Public websites, publications</a:t>
            </a:r>
          </a:p>
          <a:p>
            <a:r>
              <a:rPr lang="en-US" dirty="0" smtClean="0">
                <a:solidFill>
                  <a:srgbClr val="C00000"/>
                </a:solidFill>
              </a:rPr>
              <a:t>Publish data use terms</a:t>
            </a:r>
          </a:p>
        </p:txBody>
      </p:sp>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75824" name="Oval 20"/>
          <p:cNvSpPr>
            <a:spLocks noChangeArrowheads="1"/>
          </p:cNvSpPr>
          <p:nvPr/>
        </p:nvSpPr>
        <p:spPr bwMode="auto">
          <a:xfrm>
            <a:off x="1241596" y="3266273"/>
            <a:ext cx="2838450" cy="996950"/>
          </a:xfrm>
          <a:prstGeom prst="ellipse">
            <a:avLst/>
          </a:prstGeom>
          <a:solidFill>
            <a:srgbClr val="7030A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Content Placeholder 6"/>
          <p:cNvSpPr txBox="1">
            <a:spLocks/>
          </p:cNvSpPr>
          <p:nvPr/>
        </p:nvSpPr>
        <p:spPr bwMode="auto">
          <a:xfrm>
            <a:off x="228600" y="1821164"/>
            <a:ext cx="4419600" cy="1437490"/>
          </a:xfrm>
          <a:prstGeom prst="rect">
            <a:avLst/>
          </a:prstGeom>
          <a:solidFill>
            <a:srgbClr val="FDFCEE">
              <a:alpha val="89803"/>
            </a:srgbClr>
          </a:solidFill>
          <a:ln w="9525">
            <a:solidFill>
              <a:schemeClr val="tx2"/>
            </a:solidFill>
            <a:miter lim="800000"/>
            <a:headEnd/>
            <a:tailEnd/>
          </a:ln>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pPr algn="ctr">
              <a:buFont typeface="Wingdings" pitchFamily="2" charset="2"/>
              <a:buNone/>
            </a:pPr>
            <a:r>
              <a:rPr lang="en-US" sz="2800" dirty="0">
                <a:solidFill>
                  <a:srgbClr val="C00000"/>
                </a:solidFill>
                <a:latin typeface="Arial" charset="0"/>
              </a:rPr>
              <a:t>Package with filter </a:t>
            </a:r>
            <a:r>
              <a:rPr lang="en-US" sz="2800" dirty="0" smtClean="0">
                <a:solidFill>
                  <a:srgbClr val="C00000"/>
                </a:solidFill>
                <a:latin typeface="Arial" charset="0"/>
              </a:rPr>
              <a:t>(disclosure limitation methods) &amp; take </a:t>
            </a:r>
            <a:r>
              <a:rPr lang="en-US" sz="2800" dirty="0">
                <a:solidFill>
                  <a:srgbClr val="C00000"/>
                </a:solidFill>
                <a:latin typeface="Arial" charset="0"/>
              </a:rPr>
              <a:t>out of </a:t>
            </a:r>
            <a:r>
              <a:rPr lang="en-US" sz="2800" dirty="0" smtClean="0">
                <a:solidFill>
                  <a:srgbClr val="C00000"/>
                </a:solidFill>
                <a:latin typeface="Arial" charset="0"/>
              </a:rPr>
              <a:t>lab</a:t>
            </a:r>
            <a:endParaRPr lang="en-US" sz="2800" dirty="0">
              <a:latin typeface="Arial" charset="0"/>
            </a:endParaRPr>
          </a:p>
        </p:txBody>
      </p:sp>
    </p:spTree>
    <p:custDataLst>
      <p:tags r:id="rId1"/>
    </p:custDataLst>
    <p:extLst>
      <p:ext uri="{BB962C8B-B14F-4D97-AF65-F5344CB8AC3E}">
        <p14:creationId xmlns:p14="http://schemas.microsoft.com/office/powerpoint/2010/main" val="3357549646"/>
      </p:ext>
    </p:extLst>
  </p:cSld>
  <p:clrMapOvr>
    <a:masterClrMapping/>
  </p:clrMapOvr>
  <p:transition spd="slow" advTm="252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208" y="1"/>
            <a:ext cx="7772400" cy="1143000"/>
          </a:xfrm>
        </p:spPr>
        <p:txBody>
          <a:bodyPr>
            <a:normAutofit fontScale="90000"/>
          </a:bodyPr>
          <a:lstStyle/>
          <a:p>
            <a:pPr algn="l"/>
            <a:r>
              <a:rPr lang="en-US" dirty="0" smtClean="0"/>
              <a:t>Use Published Data for</a:t>
            </a:r>
            <a:br>
              <a:rPr lang="en-US" dirty="0" smtClean="0"/>
            </a:br>
            <a:r>
              <a:rPr lang="en-US" dirty="0" smtClean="0"/>
              <a:t>Good Decision Making</a:t>
            </a:r>
            <a:endParaRPr lang="en-US" dirty="0"/>
          </a:p>
        </p:txBody>
      </p:sp>
      <p:sp>
        <p:nvSpPr>
          <p:cNvPr id="3" name="Content Placeholder 2"/>
          <p:cNvSpPr>
            <a:spLocks noGrp="1"/>
          </p:cNvSpPr>
          <p:nvPr>
            <p:ph type="subTitle" idx="1"/>
          </p:nvPr>
        </p:nvSpPr>
        <p:spPr>
          <a:xfrm>
            <a:off x="304800" y="3830601"/>
            <a:ext cx="8458200" cy="2570199"/>
          </a:xfrm>
        </p:spPr>
        <p:txBody>
          <a:bodyPr>
            <a:normAutofit fontScale="85000" lnSpcReduction="10000"/>
          </a:bodyPr>
          <a:lstStyle/>
          <a:p>
            <a:pPr algn="just"/>
            <a:r>
              <a:rPr lang="en-US" dirty="0" smtClean="0">
                <a:solidFill>
                  <a:srgbClr val="00B050"/>
                </a:solidFill>
                <a:latin typeface="Arial" panose="020B0604020202020204" pitchFamily="34" charset="0"/>
                <a:cs typeface="Arial" panose="020B0604020202020204" pitchFamily="34" charset="0"/>
              </a:rPr>
              <a:t>    Raw </a:t>
            </a:r>
            <a:r>
              <a:rPr lang="en-US" dirty="0">
                <a:solidFill>
                  <a:srgbClr val="00B050"/>
                </a:solidFill>
                <a:latin typeface="Arial" panose="020B0604020202020204" pitchFamily="34" charset="0"/>
                <a:cs typeface="Arial" panose="020B0604020202020204" pitchFamily="34" charset="0"/>
              </a:rPr>
              <a:t>Data                                                  Decision</a:t>
            </a:r>
          </a:p>
          <a:p>
            <a:pPr algn="just"/>
            <a:endParaRPr lang="en-US" dirty="0" smtClean="0"/>
          </a:p>
          <a:p>
            <a:pPr algn="just"/>
            <a:r>
              <a:rPr lang="en-US" dirty="0" smtClean="0"/>
              <a:t>Deployed </a:t>
            </a:r>
            <a:r>
              <a:rPr lang="en-US" dirty="0"/>
              <a:t>together </a:t>
            </a:r>
            <a:r>
              <a:rPr lang="en-US" dirty="0" smtClean="0"/>
              <a:t>the </a:t>
            </a:r>
            <a:r>
              <a:rPr lang="en-US" dirty="0"/>
              <a:t>four data access models can provide a </a:t>
            </a:r>
            <a:r>
              <a:rPr lang="en-US" dirty="0" smtClean="0"/>
              <a:t>comprehensive system </a:t>
            </a:r>
            <a:r>
              <a:rPr lang="en-US" dirty="0"/>
              <a:t>for privacy protection, balancing the risk and usability of secondary data in population informatics research</a:t>
            </a:r>
          </a:p>
        </p:txBody>
      </p:sp>
      <p:sp>
        <p:nvSpPr>
          <p:cNvPr id="13" name="Rectangle 12"/>
          <p:cNvSpPr/>
          <p:nvPr/>
        </p:nvSpPr>
        <p:spPr>
          <a:xfrm>
            <a:off x="409903" y="1620963"/>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16091" y="1849564"/>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09903" y="2034230"/>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16" name="Oval 15"/>
          <p:cNvSpPr/>
          <p:nvPr/>
        </p:nvSpPr>
        <p:spPr>
          <a:xfrm>
            <a:off x="729488"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74091"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28105"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6232" y="172764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20891" y="1849564"/>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21" name="Curved Right Arrow 20"/>
          <p:cNvSpPr/>
          <p:nvPr/>
        </p:nvSpPr>
        <p:spPr>
          <a:xfrm flipV="1">
            <a:off x="148461"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flipH="1">
            <a:off x="8526523"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6394214"/>
      </p:ext>
    </p:extLst>
  </p:cSld>
  <p:clrMapOvr>
    <a:masterClrMapping/>
  </p:clrMapOvr>
  <mc:AlternateContent xmlns:mc="http://schemas.openxmlformats.org/markup-compatibility/2006" xmlns:p14="http://schemas.microsoft.com/office/powerpoint/2010/main">
    <mc:Choice Requires="p14">
      <p:transition spd="slow" p14:dur="2000" advTm="1031"/>
    </mc:Choice>
    <mc:Fallback xmlns="">
      <p:transition spd="slow" advTm="1031"/>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Protection Mechanism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14991294"/>
              </p:ext>
            </p:extLst>
          </p:nvPr>
        </p:nvGraphicFramePr>
        <p:xfrm>
          <a:off x="155812" y="2133600"/>
          <a:ext cx="8839200" cy="3907301"/>
        </p:xfrm>
        <a:graphic>
          <a:graphicData uri="http://schemas.openxmlformats.org/drawingml/2006/table">
            <a:tbl>
              <a:tblPr firstRow="1" firstCol="1" bandRow="1">
                <a:tableStyleId>{21E4AEA4-8DFA-4A89-87EB-49C32662AFE0}</a:tableStyleId>
              </a:tblPr>
              <a:tblGrid>
                <a:gridCol w="1251072"/>
                <a:gridCol w="2174516"/>
                <a:gridCol w="2667000"/>
                <a:gridCol w="1752600"/>
                <a:gridCol w="994012"/>
              </a:tblGrid>
              <a:tr h="410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Access</a:t>
                      </a:r>
                      <a:r>
                        <a:rPr lang="x-none" sz="1800">
                          <a:effectLst/>
                          <a:latin typeface="+mn-lt"/>
                        </a:rPr>
                        <a:t> </a:t>
                      </a:r>
                      <a:endParaRPr lang="en-US" sz="2000" dirty="0">
                        <a:effectLst/>
                        <a:latin typeface="+mn-lt"/>
                        <a:ea typeface="맑은 고딕"/>
                      </a:endParaRPr>
                    </a:p>
                  </a:txBody>
                  <a:tcPr marL="18415" marR="1841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800" smtClean="0">
                          <a:effectLst/>
                          <a:latin typeface="+mn-lt"/>
                        </a:rPr>
                        <a:t>Restricted </a:t>
                      </a:r>
                      <a:r>
                        <a:rPr lang="x-none" sz="1800">
                          <a:effectLst/>
                          <a:latin typeface="+mn-lt"/>
                        </a:rPr>
                        <a:t>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Controlled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Monitored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Open Access</a:t>
                      </a:r>
                      <a:endParaRPr lang="en-US" sz="2000" dirty="0">
                        <a:effectLst/>
                        <a:latin typeface="+mn-lt"/>
                        <a:ea typeface="맑은 고딕"/>
                      </a:endParaRPr>
                    </a:p>
                  </a:txBody>
                  <a:tcPr marL="18415" marR="18415" marT="0" marB="0" anchor="ctr"/>
                </a:tc>
              </a:tr>
              <a:tr h="615461">
                <a:tc>
                  <a:txBody>
                    <a:bodyPr/>
                    <a:lstStyle/>
                    <a:p>
                      <a:pPr marL="0" marR="0" indent="0" algn="ctr">
                        <a:lnSpc>
                          <a:spcPct val="100000"/>
                        </a:lnSpc>
                        <a:spcBef>
                          <a:spcPts val="0"/>
                        </a:spcBef>
                        <a:spcAft>
                          <a:spcPts val="0"/>
                        </a:spcAft>
                      </a:pPr>
                      <a:r>
                        <a:rPr lang="en-US" sz="1800" dirty="0" smtClean="0">
                          <a:effectLst/>
                          <a:latin typeface="+mn-lt"/>
                          <a:ea typeface="맑은 고딕"/>
                        </a:rPr>
                        <a:t>Protection</a:t>
                      </a:r>
                    </a:p>
                    <a:p>
                      <a:pPr marL="0" marR="0" indent="0" algn="ctr">
                        <a:lnSpc>
                          <a:spcPct val="100000"/>
                        </a:lnSpc>
                        <a:spcBef>
                          <a:spcPts val="0"/>
                        </a:spcBef>
                        <a:spcAft>
                          <a:spcPts val="0"/>
                        </a:spcAft>
                      </a:pPr>
                      <a:r>
                        <a:rPr lang="en-US" sz="1800" dirty="0" smtClean="0">
                          <a:effectLst/>
                          <a:latin typeface="+mn-lt"/>
                          <a:ea typeface="맑은 고딕"/>
                        </a:rPr>
                        <a:t>Approach</a:t>
                      </a:r>
                      <a:endParaRPr lang="en-US" sz="1800" dirty="0">
                        <a:effectLst/>
                        <a:latin typeface="+mn-lt"/>
                        <a:ea typeface="맑은 고딕"/>
                      </a:endParaRPr>
                    </a:p>
                  </a:txBody>
                  <a:tcPr marL="18415" marR="18415" marT="0" marB="0" anchor="ctr"/>
                </a:tc>
                <a:tc>
                  <a:txBody>
                    <a:bodyPr/>
                    <a:lstStyle/>
                    <a:p>
                      <a:pPr marL="0" marR="0" indent="0" algn="ctr" defTabSz="914400" rtl="0" eaLnBrk="1" latinLnBrk="0" hangingPunct="1">
                        <a:lnSpc>
                          <a:spcPct val="100000"/>
                        </a:lnSpc>
                        <a:spcBef>
                          <a:spcPts val="0"/>
                        </a:spcBef>
                        <a:spcAft>
                          <a:spcPts val="0"/>
                        </a:spcAft>
                      </a:pPr>
                      <a:r>
                        <a:rPr lang="en-US" sz="1800" b="0" kern="1200" dirty="0" smtClean="0">
                          <a:solidFill>
                            <a:schemeClr val="tx1"/>
                          </a:solidFill>
                          <a:effectLst/>
                          <a:latin typeface="+mn-lt"/>
                          <a:ea typeface="+mn-ea"/>
                          <a:cs typeface="+mn-cs"/>
                        </a:rPr>
                        <a:t>Physical restriction to access</a:t>
                      </a:r>
                      <a:endParaRPr lang="en-US" sz="1800" b="0" kern="1200" dirty="0">
                        <a:solidFill>
                          <a:schemeClr val="tx1"/>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Lock</a:t>
                      </a:r>
                      <a:r>
                        <a:rPr lang="en-US" sz="1800" b="0" baseline="0" dirty="0" smtClean="0">
                          <a:solidFill>
                            <a:schemeClr val="tx1"/>
                          </a:solidFill>
                          <a:effectLst/>
                          <a:latin typeface="+mn-lt"/>
                          <a:ea typeface="맑은 고딕"/>
                        </a:rPr>
                        <a:t> down VM (limit what you can do on the system)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Information accountability</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Disclosure</a:t>
                      </a:r>
                      <a:r>
                        <a:rPr lang="en-US" sz="1800" b="0" baseline="0" dirty="0" smtClean="0">
                          <a:solidFill>
                            <a:schemeClr val="tx1"/>
                          </a:solidFill>
                          <a:effectLst/>
                          <a:latin typeface="+mn-lt"/>
                          <a:ea typeface="맑은 고딕"/>
                        </a:rPr>
                        <a:t> Limitation</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rPr>
                        <a:t>Monitoring</a:t>
                      </a:r>
                      <a:r>
                        <a:rPr lang="en-US" sz="1800" baseline="0" dirty="0" smtClean="0">
                          <a:effectLst/>
                          <a:latin typeface="+mn-lt"/>
                        </a:rPr>
                        <a:t> Use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All use on &amp; OFF the computer is monitored</a:t>
                      </a:r>
                      <a:endParaRPr lang="en-US" sz="1800" b="0" kern="1200" dirty="0" smtClean="0">
                        <a:solidFill>
                          <a:schemeClr val="tx1"/>
                        </a:solidFill>
                        <a:effectLst/>
                        <a:latin typeface="+mn-lt"/>
                        <a:ea typeface="+mn-ea"/>
                        <a:cs typeface="+mn-cs"/>
                      </a:endParaRPr>
                    </a:p>
                  </a:txBody>
                  <a:tcPr marL="8890" marR="889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All use on the computer is monitored</a:t>
                      </a:r>
                    </a:p>
                  </a:txBody>
                  <a:tcPr marL="8890" marR="8890" marT="0" marB="0" anchor="ct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Trust</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ea typeface="맑은 고딕"/>
                        </a:rPr>
                        <a:t>IRB</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mn-ea"/>
                        </a:rPr>
                        <a:t>IRB Exempt (register)</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맑은 고딕"/>
                        </a:rPr>
                        <a:t>Terms of Use</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R1:Crypto-graphic </a:t>
                      </a:r>
                      <a:r>
                        <a:rPr lang="x-none" sz="1800">
                          <a:effectLst/>
                          <a:latin typeface="+mn-lt"/>
                        </a:rPr>
                        <a:t>Attack</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Very</a:t>
                      </a:r>
                      <a:r>
                        <a:rPr lang="en-US" sz="1800" b="0" baseline="0" dirty="0" smtClean="0">
                          <a:solidFill>
                            <a:schemeClr val="tx1"/>
                          </a:solidFill>
                          <a:effectLst/>
                          <a:latin typeface="+mn-lt"/>
                        </a:rPr>
                        <a:t> Low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Low Risk</a:t>
                      </a:r>
                      <a:r>
                        <a:rPr lang="x-none" sz="1800" b="0" smtClean="0">
                          <a:solidFill>
                            <a:schemeClr val="tx1"/>
                          </a:solidFill>
                          <a:effectLst/>
                          <a:latin typeface="+mn-lt"/>
                        </a:rPr>
                        <a:t>. </a:t>
                      </a:r>
                      <a:endParaRPr lang="en-US" sz="1800" b="0" dirty="0" smtClean="0">
                        <a:solidFill>
                          <a:schemeClr val="tx1"/>
                        </a:solidFill>
                        <a:effectLst/>
                        <a:latin typeface="+mn-lt"/>
                      </a:endParaRPr>
                    </a:p>
                    <a:p>
                      <a:pPr marL="0" marR="0" indent="0" algn="ctr">
                        <a:lnSpc>
                          <a:spcPct val="100000"/>
                        </a:lnSpc>
                        <a:spcBef>
                          <a:spcPts val="0"/>
                        </a:spcBef>
                        <a:spcAft>
                          <a:spcPts val="0"/>
                        </a:spcAft>
                      </a:pPr>
                      <a:r>
                        <a:rPr lang="x-none" sz="1800" b="0" smtClean="0">
                          <a:solidFill>
                            <a:schemeClr val="tx1"/>
                          </a:solidFill>
                          <a:effectLst/>
                          <a:latin typeface="+mn-lt"/>
                        </a:rPr>
                        <a:t>Would </a:t>
                      </a:r>
                      <a:r>
                        <a:rPr lang="x-none" sz="1800" b="0">
                          <a:solidFill>
                            <a:schemeClr val="tx1"/>
                          </a:solidFill>
                          <a:effectLst/>
                          <a:latin typeface="+mn-lt"/>
                        </a:rPr>
                        <a:t>have to break into </a:t>
                      </a:r>
                      <a:r>
                        <a:rPr lang="x-none" sz="1800" b="0" smtClean="0">
                          <a:solidFill>
                            <a:schemeClr val="tx1"/>
                          </a:solidFill>
                          <a:effectLst/>
                          <a:latin typeface="+mn-lt"/>
                        </a:rPr>
                        <a:t>VM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High</a:t>
                      </a:r>
                      <a:r>
                        <a:rPr lang="en-US" sz="1800" b="0" baseline="0" dirty="0" smtClean="0">
                          <a:solidFill>
                            <a:schemeClr val="tx1"/>
                          </a:solidFill>
                          <a:effectLst/>
                          <a:latin typeface="+mn-lt"/>
                        </a:rPr>
                        <a:t>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NA</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R2: Data </a:t>
                      </a:r>
                      <a:r>
                        <a:rPr lang="x-none" sz="1800">
                          <a:effectLst/>
                          <a:latin typeface="+mn-lt"/>
                        </a:rPr>
                        <a:t>Leakage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Very </a:t>
                      </a:r>
                      <a:r>
                        <a:rPr lang="en-US" sz="1800" b="0" dirty="0" smtClean="0">
                          <a:solidFill>
                            <a:schemeClr val="tx1"/>
                          </a:solidFill>
                          <a:effectLst/>
                          <a:latin typeface="+mn-lt"/>
                        </a:rPr>
                        <a:t>Low Risk</a:t>
                      </a:r>
                      <a:r>
                        <a:rPr lang="x-none" sz="1800" b="0" smtClean="0">
                          <a:solidFill>
                            <a:schemeClr val="tx1"/>
                          </a:solidFill>
                          <a:effectLst/>
                          <a:latin typeface="+mn-lt"/>
                        </a:rPr>
                        <a:t>.</a:t>
                      </a:r>
                      <a:endParaRPr lang="en-US" sz="1800" b="0" dirty="0">
                        <a:solidFill>
                          <a:schemeClr val="tx1"/>
                        </a:solidFill>
                        <a:effectLst/>
                        <a:latin typeface="+mn-lt"/>
                      </a:endParaRPr>
                    </a:p>
                    <a:p>
                      <a:pPr marL="0" marR="0" indent="0" algn="ctr">
                        <a:lnSpc>
                          <a:spcPct val="100000"/>
                        </a:lnSpc>
                        <a:spcBef>
                          <a:spcPts val="0"/>
                        </a:spcBef>
                        <a:spcAft>
                          <a:spcPts val="0"/>
                        </a:spcAft>
                      </a:pPr>
                      <a:r>
                        <a:rPr lang="x-none" sz="1800" b="0">
                          <a:solidFill>
                            <a:schemeClr val="tx1"/>
                          </a:solidFill>
                          <a:effectLst/>
                          <a:latin typeface="+mn-lt"/>
                        </a:rPr>
                        <a:t>Memorize data and take out</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Physical data leakage (Take a picture of monitor)</a:t>
                      </a:r>
                      <a:endParaRPr lang="en-US" sz="1800" b="0" dirty="0">
                        <a:solidFill>
                          <a:schemeClr val="tx1"/>
                        </a:solidFill>
                        <a:effectLst/>
                        <a:latin typeface="+mn-lt"/>
                        <a:ea typeface="맑은 고딕"/>
                      </a:endParaRPr>
                    </a:p>
                  </a:txBody>
                  <a:tcPr marL="18415" marR="1841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Electronically</a:t>
                      </a:r>
                      <a:endParaRPr lang="en-US" sz="1800" b="0" dirty="0" smtClean="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take </a:t>
                      </a:r>
                      <a:r>
                        <a:rPr lang="x-none" sz="1800" b="0">
                          <a:solidFill>
                            <a:schemeClr val="tx1"/>
                          </a:solidFill>
                          <a:effectLst/>
                          <a:latin typeface="+mn-lt"/>
                        </a:rPr>
                        <a:t>data off the system.</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endParaRPr lang="en-US" sz="1800" b="0" dirty="0">
                        <a:solidFill>
                          <a:schemeClr val="tx1"/>
                        </a:solidFill>
                        <a:effectLst/>
                        <a:latin typeface="+mn-lt"/>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09585730"/>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t>
            </a:r>
            <a:r>
              <a:rPr lang="en-US" altLang="ko-KR" dirty="0" smtClean="0"/>
              <a:t>risk and usability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96836146"/>
              </p:ext>
            </p:extLst>
          </p:nvPr>
        </p:nvGraphicFramePr>
        <p:xfrm>
          <a:off x="152400" y="2011680"/>
          <a:ext cx="8762999" cy="4389120"/>
        </p:xfrm>
        <a:graphic>
          <a:graphicData uri="http://schemas.openxmlformats.org/drawingml/2006/table">
            <a:tbl>
              <a:tblPr firstRow="1" firstCol="1" bandRow="1">
                <a:tableStyleId>{21E4AEA4-8DFA-4A89-87EB-49C32662AFE0}</a:tableStyleId>
              </a:tblPr>
              <a:tblGrid>
                <a:gridCol w="858884"/>
                <a:gridCol w="1427116"/>
                <a:gridCol w="2362200"/>
                <a:gridCol w="1837342"/>
                <a:gridCol w="1406665"/>
                <a:gridCol w="870792"/>
              </a:tblGrid>
              <a:tr h="410308">
                <a:tc gridSpan="2">
                  <a:txBody>
                    <a:bodyPr/>
                    <a:lstStyle/>
                    <a:p>
                      <a:pPr marL="0" marR="0" indent="0" algn="ctr">
                        <a:lnSpc>
                          <a:spcPct val="100000"/>
                        </a:lnSpc>
                        <a:spcBef>
                          <a:spcPts val="0"/>
                        </a:spcBef>
                        <a:spcAft>
                          <a:spcPts val="0"/>
                        </a:spcAft>
                      </a:pPr>
                      <a:r>
                        <a:rPr lang="x-none" sz="1600">
                          <a:effectLst/>
                        </a:rPr>
                        <a:t> </a:t>
                      </a:r>
                      <a:endParaRPr lang="en-US" sz="1800" dirty="0">
                        <a:effectLst/>
                        <a:latin typeface="Times New Roman"/>
                        <a:ea typeface="맑은 고딕"/>
                      </a:endParaRPr>
                    </a:p>
                  </a:txBody>
                  <a:tcPr marL="18415" marR="18415" marT="0" marB="0" anchor="ctr"/>
                </a:tc>
                <a:tc h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Restricted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Controlled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Monitored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Open Access</a:t>
                      </a:r>
                      <a:endParaRPr lang="en-US" sz="2000" dirty="0">
                        <a:effectLst/>
                        <a:latin typeface="Times New Roman"/>
                        <a:ea typeface="맑은 고딕"/>
                      </a:endParaRPr>
                    </a:p>
                  </a:txBody>
                  <a:tcPr marL="18415" marR="18415" marT="0" marB="0" anchor="ctr"/>
                </a:tc>
              </a:tr>
              <a:tr h="615461">
                <a:tc rowSpan="3">
                  <a:txBody>
                    <a:bodyPr/>
                    <a:lstStyle/>
                    <a:p>
                      <a:pPr marL="0" marR="0" indent="0" algn="ctr">
                        <a:lnSpc>
                          <a:spcPct val="100000"/>
                        </a:lnSpc>
                        <a:spcBef>
                          <a:spcPts val="0"/>
                        </a:spcBef>
                        <a:spcAft>
                          <a:spcPts val="0"/>
                        </a:spcAft>
                      </a:pPr>
                      <a:r>
                        <a:rPr lang="x-none" sz="3200">
                          <a:effectLst/>
                        </a:rPr>
                        <a:t>Usability</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U1.1: Software (SW)</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Only preinstalled data integration &amp; tabulation SW. No query capacity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Requested and approved statistical software only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U1.2: </a:t>
                      </a:r>
                      <a:endParaRPr lang="en-US" sz="1800" dirty="0" smtClean="0">
                        <a:effectLst/>
                      </a:endParaRPr>
                    </a:p>
                    <a:p>
                      <a:pPr marL="0" marR="0" indent="0" algn="ctr">
                        <a:lnSpc>
                          <a:spcPct val="100000"/>
                        </a:lnSpc>
                        <a:spcBef>
                          <a:spcPts val="0"/>
                        </a:spcBef>
                        <a:spcAft>
                          <a:spcPts val="0"/>
                        </a:spcAft>
                      </a:pPr>
                      <a:r>
                        <a:rPr lang="en-US" sz="1800" dirty="0" smtClean="0">
                          <a:effectLst/>
                        </a:rPr>
                        <a:t>D</a:t>
                      </a:r>
                      <a:r>
                        <a:rPr lang="x-none" sz="1800" smtClean="0">
                          <a:effectLst/>
                        </a:rPr>
                        <a:t>ata</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outside data </a:t>
                      </a:r>
                      <a:r>
                        <a:rPr lang="x-none" sz="1800" smtClean="0">
                          <a:effectLst/>
                        </a:rPr>
                        <a:t>allowed</a:t>
                      </a:r>
                      <a:endParaRPr lang="en-US" sz="1800" dirty="0" smtClean="0">
                        <a:effectLst/>
                      </a:endParaRPr>
                    </a:p>
                    <a:p>
                      <a:pPr marL="0" marR="0" indent="0" algn="ctr">
                        <a:lnSpc>
                          <a:spcPct val="100000"/>
                        </a:lnSpc>
                        <a:spcBef>
                          <a:spcPts val="0"/>
                        </a:spcBef>
                        <a:spcAft>
                          <a:spcPts val="0"/>
                        </a:spcAft>
                      </a:pPr>
                      <a:r>
                        <a:rPr lang="en-US" sz="1800" kern="1200" dirty="0" smtClean="0">
                          <a:effectLst/>
                        </a:rPr>
                        <a:t>But PII data</a:t>
                      </a:r>
                      <a:endParaRPr lang="en-US" sz="1800" b="1" kern="1200" dirty="0" smtClean="0">
                        <a:solidFill>
                          <a:srgbClr val="C00000"/>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x-none" sz="1800">
                          <a:effectLst/>
                        </a:rPr>
                        <a:t>Only preapproved outside data allowed</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U2: Access</a:t>
                      </a:r>
                      <a:endParaRPr lang="en-US" sz="180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Remote Access</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r>
              <a:tr h="615461">
                <a:tc rowSpan="2">
                  <a:txBody>
                    <a:bodyPr/>
                    <a:lstStyle/>
                    <a:p>
                      <a:pPr marL="0" marR="0" indent="0" algn="ctr">
                        <a:lnSpc>
                          <a:spcPct val="100000"/>
                        </a:lnSpc>
                        <a:spcBef>
                          <a:spcPts val="0"/>
                        </a:spcBef>
                        <a:spcAft>
                          <a:spcPts val="0"/>
                        </a:spcAft>
                      </a:pPr>
                      <a:r>
                        <a:rPr lang="x-none" sz="3200">
                          <a:effectLst/>
                        </a:rPr>
                        <a:t>Risk</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R1:Crypto-graphic Attack</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dirty="0" smtClean="0">
                          <a:effectLst/>
                        </a:rPr>
                        <a:t>Very</a:t>
                      </a:r>
                      <a:r>
                        <a:rPr lang="en-US" sz="1800" baseline="0" dirty="0" smtClean="0">
                          <a:effectLst/>
                        </a:rPr>
                        <a:t> Low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Low Risk</a:t>
                      </a:r>
                      <a:r>
                        <a:rPr lang="x-none" sz="1800" smtClean="0">
                          <a:effectLst/>
                        </a:rPr>
                        <a:t>. </a:t>
                      </a:r>
                      <a:endParaRPr lang="en-US" sz="1800" dirty="0" smtClean="0">
                        <a:effectLst/>
                      </a:endParaRPr>
                    </a:p>
                    <a:p>
                      <a:pPr marL="0" marR="0" indent="0" algn="ctr">
                        <a:lnSpc>
                          <a:spcPct val="100000"/>
                        </a:lnSpc>
                        <a:spcBef>
                          <a:spcPts val="0"/>
                        </a:spcBef>
                        <a:spcAft>
                          <a:spcPts val="0"/>
                        </a:spcAft>
                      </a:pPr>
                      <a:r>
                        <a:rPr lang="x-none" sz="1800" smtClean="0">
                          <a:effectLst/>
                        </a:rPr>
                        <a:t>Would </a:t>
                      </a:r>
                      <a:r>
                        <a:rPr lang="x-none" sz="1800">
                          <a:effectLst/>
                        </a:rPr>
                        <a:t>have to break into VM.</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High</a:t>
                      </a:r>
                      <a:r>
                        <a:rPr lang="en-US" sz="1800" baseline="0" dirty="0" smtClean="0">
                          <a:effectLst/>
                        </a:rPr>
                        <a:t>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8890" marR="8890" marT="0" marB="0" anchor="ctr"/>
                </a:tc>
              </a:tr>
              <a:tr h="615461">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R2: Data Leakage</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Very </a:t>
                      </a:r>
                      <a:r>
                        <a:rPr lang="en-US" sz="1800" dirty="0" smtClean="0">
                          <a:effectLst/>
                        </a:rPr>
                        <a:t>Low Risk</a:t>
                      </a:r>
                      <a:r>
                        <a:rPr lang="x-none" sz="1800" smtClean="0">
                          <a:effectLst/>
                        </a:rPr>
                        <a:t>.</a:t>
                      </a:r>
                      <a:endParaRPr lang="en-US" sz="1800" dirty="0">
                        <a:effectLst/>
                      </a:endParaRPr>
                    </a:p>
                    <a:p>
                      <a:pPr marL="0" marR="0" indent="0" algn="ctr">
                        <a:lnSpc>
                          <a:spcPct val="100000"/>
                        </a:lnSpc>
                        <a:spcBef>
                          <a:spcPts val="0"/>
                        </a:spcBef>
                        <a:spcAft>
                          <a:spcPts val="0"/>
                        </a:spcAft>
                      </a:pPr>
                      <a:r>
                        <a:rPr lang="x-none" sz="1800">
                          <a:effectLst/>
                        </a:rPr>
                        <a:t>Memorize data and take out</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Physical data leakage (Take a picture of monitor)</a:t>
                      </a:r>
                      <a:endParaRPr lang="en-US" sz="1800" dirty="0">
                        <a:effectLst/>
                        <a:latin typeface="Times New Roman"/>
                        <a:ea typeface="맑은 고딕"/>
                      </a:endParaRPr>
                    </a:p>
                  </a:txBody>
                  <a:tcPr marL="18415" marR="18415" marT="0" marB="0" anchor="ctr"/>
                </a:tc>
                <a:tc>
                  <a:txBody>
                    <a:bodyPr/>
                    <a:lstStyle/>
                    <a:p>
                      <a:pPr marL="0" marR="0" indent="0" algn="l">
                        <a:lnSpc>
                          <a:spcPct val="100000"/>
                        </a:lnSpc>
                        <a:spcBef>
                          <a:spcPts val="0"/>
                        </a:spcBef>
                        <a:spcAft>
                          <a:spcPts val="0"/>
                        </a:spcAft>
                      </a:pPr>
                      <a:r>
                        <a:rPr lang="x-none" sz="1800">
                          <a:effectLst/>
                        </a:rPr>
                        <a:t>Electronically take data off the system.</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64561805"/>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privacy and confidentiality</a:t>
            </a:r>
            <a:endParaRPr lang="en-US" dirty="0"/>
          </a:p>
        </p:txBody>
      </p:sp>
      <p:sp>
        <p:nvSpPr>
          <p:cNvPr id="4" name="Content Placeholder 3"/>
          <p:cNvSpPr>
            <a:spLocks noGrp="1"/>
          </p:cNvSpPr>
          <p:nvPr>
            <p:ph idx="1"/>
          </p:nvPr>
        </p:nvSpPr>
        <p:spPr/>
        <p:txBody>
          <a:bodyPr/>
          <a:lstStyle/>
          <a:p>
            <a:r>
              <a:rPr lang="en-US" dirty="0" smtClean="0"/>
              <a:t>Critical for population informatics</a:t>
            </a:r>
          </a:p>
          <a:p>
            <a:r>
              <a:rPr lang="en-US" dirty="0" smtClean="0"/>
              <a:t>Data governance</a:t>
            </a:r>
          </a:p>
          <a:p>
            <a:r>
              <a:rPr lang="en-US" dirty="0" smtClean="0"/>
              <a:t>Security</a:t>
            </a:r>
          </a:p>
          <a:p>
            <a:r>
              <a:rPr lang="en-US" dirty="0" smtClean="0"/>
              <a:t>Ethics of data use</a:t>
            </a:r>
            <a:endParaRPr lang="en-US" dirty="0"/>
          </a:p>
        </p:txBody>
      </p:sp>
    </p:spTree>
    <p:extLst>
      <p:ext uri="{BB962C8B-B14F-4D97-AF65-F5344CB8AC3E}">
        <p14:creationId xmlns:p14="http://schemas.microsoft.com/office/powerpoint/2010/main" val="964751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Abuse of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Too Often</a:t>
            </a:r>
          </a:p>
          <a:p>
            <a:pPr lvl="1"/>
            <a:r>
              <a:rPr lang="en-US" dirty="0" smtClean="0"/>
              <a:t>Sufficient time is needed to give anything a proper chance and then to evaluate with data</a:t>
            </a:r>
          </a:p>
          <a:p>
            <a:r>
              <a:rPr lang="en-US" dirty="0"/>
              <a:t>Too </a:t>
            </a:r>
            <a:r>
              <a:rPr lang="en-US" dirty="0" smtClean="0"/>
              <a:t>Punitive </a:t>
            </a:r>
            <a:r>
              <a:rPr lang="en-US" smtClean="0"/>
              <a:t>(score card)</a:t>
            </a:r>
            <a:endParaRPr lang="en-US" dirty="0"/>
          </a:p>
          <a:p>
            <a:pPr lvl="1"/>
            <a:r>
              <a:rPr lang="en-US" dirty="0"/>
              <a:t>Remember goal of using data is to improve</a:t>
            </a:r>
          </a:p>
          <a:p>
            <a:pPr lvl="1"/>
            <a:r>
              <a:rPr lang="en-US" dirty="0"/>
              <a:t>Can back </a:t>
            </a:r>
            <a:r>
              <a:rPr lang="en-US" dirty="0" smtClean="0"/>
              <a:t>fire by becoming too conservative or short term focused</a:t>
            </a:r>
            <a:endParaRPr lang="en-US" dirty="0"/>
          </a:p>
          <a:p>
            <a:r>
              <a:rPr lang="en-US" dirty="0" smtClean="0"/>
              <a:t>Too Rigid</a:t>
            </a:r>
          </a:p>
          <a:p>
            <a:pPr lvl="1"/>
            <a:r>
              <a:rPr lang="en-US" dirty="0" smtClean="0"/>
              <a:t>Reality change over time</a:t>
            </a:r>
          </a:p>
          <a:p>
            <a:pPr lvl="1"/>
            <a:r>
              <a:rPr lang="en-US" dirty="0" smtClean="0"/>
              <a:t>Data has LOTS of issues. Only an ESTIMATE</a:t>
            </a:r>
          </a:p>
        </p:txBody>
      </p:sp>
    </p:spTree>
    <p:extLst>
      <p:ext uri="{BB962C8B-B14F-4D97-AF65-F5344CB8AC3E}">
        <p14:creationId xmlns:p14="http://schemas.microsoft.com/office/powerpoint/2010/main" val="14894842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Conclusion</a:t>
            </a:r>
          </a:p>
        </p:txBody>
      </p:sp>
      <p:sp>
        <p:nvSpPr>
          <p:cNvPr id="52227" name="Content Placeholder 2"/>
          <p:cNvSpPr>
            <a:spLocks noGrp="1"/>
          </p:cNvSpPr>
          <p:nvPr>
            <p:ph idx="1"/>
          </p:nvPr>
        </p:nvSpPr>
        <p:spPr/>
        <p:txBody>
          <a:bodyPr>
            <a:normAutofit lnSpcReduction="10000"/>
          </a:bodyPr>
          <a:lstStyle/>
          <a:p>
            <a:r>
              <a:rPr lang="en-US" altLang="en-US" smtClean="0"/>
              <a:t>There is a lot you can do with digital data now</a:t>
            </a:r>
          </a:p>
          <a:p>
            <a:r>
              <a:rPr lang="en-US" altLang="en-US" smtClean="0"/>
              <a:t>BUT, lots of data is not the answer</a:t>
            </a:r>
          </a:p>
          <a:p>
            <a:pPr lvl="1"/>
            <a:r>
              <a:rPr lang="en-US" altLang="en-US" smtClean="0"/>
              <a:t>You have to learn to use data properly</a:t>
            </a:r>
          </a:p>
          <a:p>
            <a:pPr lvl="1"/>
            <a:r>
              <a:rPr lang="en-US" altLang="en-US" smtClean="0"/>
              <a:t>You have to learn to handle data if you want to do good research using massive secondary data</a:t>
            </a:r>
          </a:p>
          <a:p>
            <a:pPr lvl="1"/>
            <a:r>
              <a:rPr lang="en-US" altLang="en-US" smtClean="0"/>
              <a:t>Massive secondary data requires as much or more preprocessing as primary data collection</a:t>
            </a:r>
          </a:p>
          <a:p>
            <a:pPr lvl="2"/>
            <a:r>
              <a:rPr lang="en-US" altLang="en-US" smtClean="0"/>
              <a:t>Research design, data cleaning, data preparation</a:t>
            </a:r>
          </a:p>
          <a:p>
            <a:pPr lvl="1"/>
            <a:r>
              <a:rPr lang="en-US" altLang="en-US" smtClean="0"/>
              <a:t>Nothing replaces common sense (critical thinking) and curiosity in research</a:t>
            </a:r>
          </a:p>
        </p:txBody>
      </p:sp>
    </p:spTree>
    <p:extLst>
      <p:ext uri="{BB962C8B-B14F-4D97-AF65-F5344CB8AC3E}">
        <p14:creationId xmlns:p14="http://schemas.microsoft.com/office/powerpoint/2010/main" val="6778113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468171"/>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a:t>
            </a:r>
            <a:endParaRPr lang="en-US" dirty="0"/>
          </a:p>
        </p:txBody>
      </p:sp>
      <p:sp>
        <p:nvSpPr>
          <p:cNvPr id="3" name="Content Placeholder 2"/>
          <p:cNvSpPr>
            <a:spLocks noGrp="1"/>
          </p:cNvSpPr>
          <p:nvPr>
            <p:ph idx="1"/>
          </p:nvPr>
        </p:nvSpPr>
        <p:spPr/>
        <p:txBody>
          <a:bodyPr/>
          <a:lstStyle/>
          <a:p>
            <a:r>
              <a:rPr lang="en-US" dirty="0"/>
              <a:t>Privacy vs </a:t>
            </a:r>
            <a:r>
              <a:rPr lang="en-US" dirty="0" smtClean="0"/>
              <a:t>confidentiality</a:t>
            </a:r>
          </a:p>
          <a:p>
            <a:r>
              <a:rPr lang="en-US" dirty="0" smtClean="0"/>
              <a:t>Privacy vs security</a:t>
            </a:r>
            <a:endParaRPr lang="en-US" dirty="0"/>
          </a:p>
        </p:txBody>
      </p:sp>
    </p:spTree>
    <p:extLst>
      <p:ext uri="{BB962C8B-B14F-4D97-AF65-F5344CB8AC3E}">
        <p14:creationId xmlns:p14="http://schemas.microsoft.com/office/powerpoint/2010/main" val="472386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spectrumsi.com/wp-content/uploads/2010/09/cctv-wall-ssi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398" y="1295400"/>
            <a:ext cx="3183623" cy="2362200"/>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normAutofit fontScale="90000"/>
          </a:bodyPr>
          <a:lstStyle/>
          <a:p>
            <a:r>
              <a:rPr lang="en-US" dirty="0" smtClean="0"/>
              <a:t>Take Away I</a:t>
            </a:r>
            <a:br>
              <a:rPr lang="en-US" dirty="0" smtClean="0"/>
            </a:br>
            <a:r>
              <a:rPr lang="en-US" dirty="0" smtClean="0"/>
              <a:t>Information Accountability Works</a:t>
            </a:r>
          </a:p>
        </p:txBody>
      </p:sp>
      <p:sp>
        <p:nvSpPr>
          <p:cNvPr id="26627" name="Content Placeholder 2"/>
          <p:cNvSpPr>
            <a:spLocks noGrp="1"/>
          </p:cNvSpPr>
          <p:nvPr>
            <p:ph idx="1"/>
          </p:nvPr>
        </p:nvSpPr>
        <p:spPr>
          <a:xfrm>
            <a:off x="76200" y="1600200"/>
            <a:ext cx="8839200" cy="4525963"/>
          </a:xfrm>
        </p:spPr>
        <p:txBody>
          <a:bodyPr>
            <a:noAutofit/>
          </a:bodyPr>
          <a:lstStyle/>
          <a:p>
            <a:r>
              <a:rPr lang="en-US" sz="2400" dirty="0" smtClean="0"/>
              <a:t>Secrecy : Hiding information</a:t>
            </a:r>
          </a:p>
          <a:p>
            <a:pPr lvl="1"/>
            <a:r>
              <a:rPr lang="en-US" sz="2000" dirty="0" smtClean="0"/>
              <a:t>In reality, has limited power to protect privacy</a:t>
            </a:r>
          </a:p>
          <a:p>
            <a:pPr lvl="1"/>
            <a:r>
              <a:rPr lang="en-US" sz="2000" dirty="0" smtClean="0"/>
              <a:t>Severe Consequences related to</a:t>
            </a:r>
          </a:p>
          <a:p>
            <a:pPr lvl="2"/>
            <a:r>
              <a:rPr lang="en-US" sz="1600" dirty="0" smtClean="0"/>
              <a:t>Accuracy of data and decisions, use of data for</a:t>
            </a:r>
          </a:p>
          <a:p>
            <a:pPr marL="914400" lvl="2" indent="0">
              <a:buNone/>
            </a:pPr>
            <a:r>
              <a:rPr lang="en-US" sz="1600" dirty="0"/>
              <a:t> </a:t>
            </a:r>
            <a:r>
              <a:rPr lang="en-US" sz="1600" dirty="0" smtClean="0"/>
              <a:t>    legitimate reasons, transparency &amp; democracy</a:t>
            </a:r>
            <a:endParaRPr lang="en-US" sz="1600" b="1" dirty="0" smtClean="0">
              <a:solidFill>
                <a:srgbClr val="0070C0"/>
              </a:solidFill>
            </a:endParaRPr>
          </a:p>
          <a:p>
            <a:r>
              <a:rPr lang="en-US" sz="2400" b="1" dirty="0" smtClean="0">
                <a:solidFill>
                  <a:srgbClr val="0070C0"/>
                </a:solidFill>
              </a:rPr>
              <a:t>Information Accountability </a:t>
            </a:r>
            <a:r>
              <a:rPr lang="en-US" sz="2400" dirty="0" smtClean="0">
                <a:solidFill>
                  <a:srgbClr val="0070C0"/>
                </a:solidFill>
              </a:rPr>
              <a:t>(Credit Report)</a:t>
            </a:r>
            <a:endParaRPr lang="en-US" sz="2400" dirty="0">
              <a:solidFill>
                <a:srgbClr val="0070C0"/>
              </a:solidFill>
            </a:endParaRPr>
          </a:p>
          <a:p>
            <a:pPr lvl="1"/>
            <a:r>
              <a:rPr lang="en-US" sz="2000" dirty="0">
                <a:solidFill>
                  <a:srgbClr val="0070C0"/>
                </a:solidFill>
              </a:rPr>
              <a:t>V</a:t>
            </a:r>
            <a:r>
              <a:rPr lang="en-US" sz="2000" dirty="0" smtClean="0">
                <a:solidFill>
                  <a:srgbClr val="0070C0"/>
                </a:solidFill>
              </a:rPr>
              <a:t>ery </a:t>
            </a:r>
            <a:r>
              <a:rPr lang="en-US" sz="2000" dirty="0">
                <a:solidFill>
                  <a:srgbClr val="0070C0"/>
                </a:solidFill>
              </a:rPr>
              <a:t>clear transparency in the use of the </a:t>
            </a:r>
            <a:r>
              <a:rPr lang="en-US" sz="2000" dirty="0" smtClean="0">
                <a:solidFill>
                  <a:srgbClr val="0070C0"/>
                </a:solidFill>
              </a:rPr>
              <a:t>data </a:t>
            </a:r>
          </a:p>
          <a:p>
            <a:pPr lvl="1"/>
            <a:r>
              <a:rPr lang="en-US" sz="2000" dirty="0" smtClean="0"/>
              <a:t>Disclosure : Declared in writing, so when something goes wrong the right people are held accountable (data use agreements)</a:t>
            </a:r>
          </a:p>
          <a:p>
            <a:pPr lvl="1"/>
            <a:r>
              <a:rPr lang="en-US" sz="2000" dirty="0" smtClean="0"/>
              <a:t>IT WORKS! Primary method used to protect financial data</a:t>
            </a:r>
          </a:p>
          <a:p>
            <a:pPr lvl="1"/>
            <a:r>
              <a:rPr lang="en-US" sz="2000" dirty="0" smtClean="0"/>
              <a:t>Internet : </a:t>
            </a:r>
            <a:r>
              <a:rPr lang="en-US" sz="2000" dirty="0" err="1" smtClean="0"/>
              <a:t>crowdsourced</a:t>
            </a:r>
            <a:r>
              <a:rPr lang="en-US" sz="2000" dirty="0" smtClean="0"/>
              <a:t> auditing (public access IRB)</a:t>
            </a:r>
          </a:p>
          <a:p>
            <a:pPr lvl="1"/>
            <a:r>
              <a:rPr lang="en-US" sz="2000" dirty="0" smtClean="0"/>
              <a:t>Logs &amp; audits : what to log, how to keep tamperproof log</a:t>
            </a:r>
          </a:p>
          <a:p>
            <a:pPr lvl="1"/>
            <a:endParaRPr lang="en-US" sz="1800" dirty="0" smtClean="0"/>
          </a:p>
          <a:p>
            <a:pPr marL="0" indent="0">
              <a:buNone/>
            </a:pPr>
            <a:r>
              <a:rPr lang="en-US" sz="1800" dirty="0" smtClean="0"/>
              <a:t>D.J. </a:t>
            </a:r>
            <a:r>
              <a:rPr lang="en-US" sz="1800" dirty="0" err="1" smtClean="0"/>
              <a:t>Weitzner</a:t>
            </a:r>
            <a:r>
              <a:rPr lang="en-US" sz="1800" dirty="0" smtClean="0"/>
              <a:t> et al., Information Accountability, Comm. ACM, vol. 51, no. 6, 2008, pp. 82–87.</a:t>
            </a:r>
          </a:p>
        </p:txBody>
      </p:sp>
      <p:pic>
        <p:nvPicPr>
          <p:cNvPr id="2" name="Picture 4" descr="http://www.karensperspective.com/wp-content/uploads/2009/09/credit-repo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577534"/>
            <a:ext cx="1507221" cy="15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286148"/>
      </p:ext>
    </p:extLst>
  </p:cSld>
  <p:clrMapOvr>
    <a:masterClrMapping/>
  </p:clrMapOvr>
  <p:transition spd="slow" advTm="44734"/>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954107"/>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endParaRPr lang="en-US" altLang="en-US" dirty="0" smtClean="0">
              <a:solidFill>
                <a:srgbClr val="00B0F0"/>
              </a:solidFill>
              <a:latin typeface="Arial Narrow" pitchFamily="34" charset="0"/>
            </a:endParaRP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44301666"/>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048000"/>
          </a:xfrm>
        </p:spPr>
        <p:txBody>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endParaRPr lang="en-US"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spTree>
    <p:extLst>
      <p:ext uri="{BB962C8B-B14F-4D97-AF65-F5344CB8AC3E}">
        <p14:creationId xmlns:p14="http://schemas.microsoft.com/office/powerpoint/2010/main" val="480532142"/>
      </p:ext>
    </p:extLst>
  </p:cSld>
  <p:clrMapOvr>
    <a:masterClrMapping/>
  </p:clrMapOvr>
  <mc:AlternateContent xmlns:mc="http://schemas.openxmlformats.org/markup-compatibility/2006" xmlns:p14="http://schemas.microsoft.com/office/powerpoint/2010/main">
    <mc:Choice Requires="p14">
      <p:transition spd="slow" p14:dur="2000" advTm="9408"/>
    </mc:Choice>
    <mc:Fallback xmlns="">
      <p:transition spd="slow" advTm="9408"/>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 Away II</a:t>
            </a:r>
            <a:br>
              <a:rPr lang="en-US" dirty="0" smtClean="0"/>
            </a:br>
            <a:r>
              <a:rPr lang="en-US" sz="4000" dirty="0" smtClean="0"/>
              <a:t>Privacy is a BUDGET constrained problem</a:t>
            </a:r>
            <a:endParaRPr lang="en-US" sz="4000" dirty="0"/>
          </a:p>
        </p:txBody>
      </p:sp>
      <p:sp>
        <p:nvSpPr>
          <p:cNvPr id="3" name="Content Placeholder 2"/>
          <p:cNvSpPr>
            <a:spLocks noGrp="1"/>
          </p:cNvSpPr>
          <p:nvPr>
            <p:ph idx="1"/>
          </p:nvPr>
        </p:nvSpPr>
        <p:spPr/>
        <p:txBody>
          <a:bodyPr>
            <a:normAutofit/>
          </a:bodyPr>
          <a:lstStyle/>
          <a:p>
            <a:r>
              <a:rPr lang="en-US" dirty="0" smtClean="0"/>
              <a:t>Differential Privacy proves </a:t>
            </a:r>
            <a:r>
              <a:rPr lang="en-US" dirty="0"/>
              <a:t>e</a:t>
            </a:r>
            <a:r>
              <a:rPr lang="en-US" dirty="0" smtClean="0"/>
              <a:t>ach </a:t>
            </a:r>
            <a:r>
              <a:rPr lang="en-US" dirty="0"/>
              <a:t>query leads to some privacy loss while providing some utility in terms of data analysis. </a:t>
            </a:r>
            <a:endParaRPr lang="en-US" dirty="0" smtClean="0"/>
          </a:p>
          <a:p>
            <a:r>
              <a:rPr lang="en-US" dirty="0" smtClean="0">
                <a:solidFill>
                  <a:srgbClr val="0070C0"/>
                </a:solidFill>
              </a:rPr>
              <a:t>The </a:t>
            </a:r>
            <a:r>
              <a:rPr lang="en-US" dirty="0">
                <a:solidFill>
                  <a:srgbClr val="0070C0"/>
                </a:solidFill>
              </a:rPr>
              <a:t>goal is to achieve the maximum utility under a fixed privacy budget </a:t>
            </a:r>
            <a:endParaRPr lang="en-US" dirty="0" smtClean="0">
              <a:solidFill>
                <a:srgbClr val="0070C0"/>
              </a:solidFill>
            </a:endParaRPr>
          </a:p>
        </p:txBody>
      </p:sp>
      <p:grpSp>
        <p:nvGrpSpPr>
          <p:cNvPr id="9" name="Group 8"/>
          <p:cNvGrpSpPr/>
          <p:nvPr/>
        </p:nvGrpSpPr>
        <p:grpSpPr>
          <a:xfrm>
            <a:off x="120142" y="4572000"/>
            <a:ext cx="8903715" cy="2085975"/>
            <a:chOff x="164085" y="4743745"/>
            <a:chExt cx="8903715" cy="2085975"/>
          </a:xfrm>
        </p:grpSpPr>
        <p:pic>
          <p:nvPicPr>
            <p:cNvPr id="8" name="Picture 7"/>
            <p:cNvPicPr>
              <a:picLocks noChangeAspect="1"/>
            </p:cNvPicPr>
            <p:nvPr/>
          </p:nvPicPr>
          <p:blipFill>
            <a:blip r:embed="rId3"/>
            <a:stretch>
              <a:fillRect/>
            </a:stretch>
          </p:blipFill>
          <p:spPr>
            <a:xfrm>
              <a:off x="164085" y="4743745"/>
              <a:ext cx="8903715" cy="2085975"/>
            </a:xfrm>
            <a:prstGeom prst="rect">
              <a:avLst/>
            </a:prstGeom>
          </p:spPr>
        </p:pic>
        <p:sp>
          <p:nvSpPr>
            <p:cNvPr id="4" name="TextBox 3"/>
            <p:cNvSpPr txBox="1"/>
            <p:nvPr/>
          </p:nvSpPr>
          <p:spPr>
            <a:xfrm>
              <a:off x="573600" y="4953000"/>
              <a:ext cx="8265600" cy="646331"/>
            </a:xfrm>
            <a:prstGeom prst="rect">
              <a:avLst/>
            </a:prstGeom>
            <a:noFill/>
          </p:spPr>
          <p:txBody>
            <a:bodyPr wrap="square" rtlCol="0">
              <a:spAutoFit/>
            </a:bodyPr>
            <a:lstStyle/>
            <a:p>
              <a:r>
                <a:rPr lang="en-US" sz="3600" b="1" dirty="0" smtClean="0">
                  <a:solidFill>
                    <a:schemeClr val="bg1"/>
                  </a:solidFill>
                </a:rPr>
                <a:t>Utility                                                   </a:t>
              </a:r>
              <a:r>
                <a:rPr lang="en-US" sz="2000" b="1" dirty="0" smtClean="0">
                  <a:solidFill>
                    <a:schemeClr val="bg1"/>
                  </a:solidFill>
                </a:rPr>
                <a:t>  </a:t>
              </a:r>
              <a:r>
                <a:rPr lang="en-US" sz="3600" b="1" dirty="0" smtClean="0">
                  <a:solidFill>
                    <a:schemeClr val="bg1"/>
                  </a:solidFill>
                </a:rPr>
                <a:t>Privacy</a:t>
              </a:r>
              <a:endParaRPr lang="en-US" sz="3600" b="1" dirty="0">
                <a:solidFill>
                  <a:schemeClr val="bg1"/>
                </a:solidFill>
              </a:endParaRPr>
            </a:p>
          </p:txBody>
        </p:sp>
      </p:grpSp>
    </p:spTree>
    <p:extLst>
      <p:ext uri="{BB962C8B-B14F-4D97-AF65-F5344CB8AC3E}">
        <p14:creationId xmlns:p14="http://schemas.microsoft.com/office/powerpoint/2010/main" val="2906287781"/>
      </p:ext>
    </p:extLst>
  </p:cSld>
  <p:clrMapOvr>
    <a:masterClrMapping/>
  </p:clrMapOvr>
  <mc:AlternateContent xmlns:mc="http://schemas.openxmlformats.org/markup-compatibility/2006" xmlns:p14="http://schemas.microsoft.com/office/powerpoint/2010/main">
    <mc:Choice Requires="p14">
      <p:transition spd="slow" p14:dur="2000" advTm="46960"/>
    </mc:Choice>
    <mc:Fallback xmlns="">
      <p:transition spd="slow" advTm="4696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 Away III</a:t>
            </a:r>
            <a:br>
              <a:rPr lang="en-US" dirty="0" smtClean="0"/>
            </a:br>
            <a:r>
              <a:rPr lang="en-US" sz="4000" dirty="0" smtClean="0"/>
              <a:t>Privacy Expectation for </a:t>
            </a:r>
            <a:r>
              <a:rPr lang="en-US" sz="4000" b="1" dirty="0" smtClean="0">
                <a:solidFill>
                  <a:schemeClr val="accent1">
                    <a:lumMod val="60000"/>
                    <a:lumOff val="40000"/>
                  </a:schemeClr>
                </a:solidFill>
              </a:rPr>
              <a:t>Doing Research</a:t>
            </a:r>
            <a:endParaRPr lang="en-US" sz="4000" b="1" dirty="0">
              <a:solidFill>
                <a:schemeClr val="accent1">
                  <a:lumMod val="60000"/>
                  <a:lumOff val="40000"/>
                </a:schemeClr>
              </a:solidFill>
            </a:endParaRPr>
          </a:p>
        </p:txBody>
      </p:sp>
      <p:sp>
        <p:nvSpPr>
          <p:cNvPr id="3" name="Content Placeholder 2"/>
          <p:cNvSpPr>
            <a:spLocks noGrp="1"/>
          </p:cNvSpPr>
          <p:nvPr>
            <p:ph idx="1"/>
          </p:nvPr>
        </p:nvSpPr>
        <p:spPr>
          <a:xfrm>
            <a:off x="0" y="1600200"/>
            <a:ext cx="9144000" cy="4876800"/>
          </a:xfrm>
        </p:spPr>
        <p:txBody>
          <a:bodyPr>
            <a:normAutofit fontScale="92500" lnSpcReduction="10000"/>
          </a:bodyPr>
          <a:lstStyle/>
          <a:p>
            <a:r>
              <a:rPr lang="en-US" dirty="0" smtClean="0"/>
              <a:t>Consider the </a:t>
            </a:r>
            <a:r>
              <a:rPr lang="en-US" b="1" dirty="0" smtClean="0">
                <a:solidFill>
                  <a:srgbClr val="0070C0"/>
                </a:solidFill>
              </a:rPr>
              <a:t>RISK of HARM</a:t>
            </a:r>
            <a:r>
              <a:rPr lang="en-US" dirty="0" smtClean="0"/>
              <a:t> versus </a:t>
            </a:r>
            <a:r>
              <a:rPr lang="en-US" b="1" dirty="0" smtClean="0">
                <a:solidFill>
                  <a:srgbClr val="0070C0"/>
                </a:solidFill>
              </a:rPr>
              <a:t>BENEFIT to SOCIETY</a:t>
            </a:r>
            <a:endParaRPr lang="en-US" b="1" dirty="0">
              <a:solidFill>
                <a:srgbClr val="0070C0"/>
              </a:solidFill>
            </a:endParaRPr>
          </a:p>
          <a:p>
            <a:r>
              <a:rPr lang="en-US" dirty="0" smtClean="0"/>
              <a:t>Taking into account the </a:t>
            </a:r>
            <a:r>
              <a:rPr lang="en-US" b="1" dirty="0">
                <a:solidFill>
                  <a:srgbClr val="0070C0"/>
                </a:solidFill>
              </a:rPr>
              <a:t>COST</a:t>
            </a:r>
          </a:p>
          <a:p>
            <a:pPr lvl="1"/>
            <a:r>
              <a:rPr lang="en-US" dirty="0" smtClean="0"/>
              <a:t>Individual privacy </a:t>
            </a:r>
          </a:p>
          <a:p>
            <a:pPr lvl="1"/>
            <a:r>
              <a:rPr lang="en-US" dirty="0" smtClean="0"/>
              <a:t>Cost of integrity of data : bad data can lead to wrong decisions</a:t>
            </a:r>
          </a:p>
          <a:p>
            <a:pPr lvl="1"/>
            <a:r>
              <a:rPr lang="en-US" dirty="0"/>
              <a:t>Lost opportunity cost of no access to data</a:t>
            </a:r>
          </a:p>
          <a:p>
            <a:pPr lvl="1"/>
            <a:r>
              <a:rPr lang="en-US" dirty="0" smtClean="0"/>
              <a:t>Organization transparency &amp; accountability (democracy)</a:t>
            </a:r>
          </a:p>
          <a:p>
            <a:pPr lvl="1"/>
            <a:r>
              <a:rPr lang="en-US" dirty="0" smtClean="0"/>
              <a:t>Value gained through obtaining timely, accurate, appropriate information for good decision making</a:t>
            </a:r>
          </a:p>
          <a:p>
            <a:pPr lvl="1"/>
            <a:r>
              <a:rPr lang="en-US" dirty="0" smtClean="0"/>
              <a:t>Financial cost of data security measures</a:t>
            </a:r>
          </a:p>
          <a:p>
            <a:r>
              <a:rPr lang="en-US" b="1" dirty="0" smtClean="0">
                <a:solidFill>
                  <a:srgbClr val="0070C0"/>
                </a:solidFill>
              </a:rPr>
              <a:t>Transparent and accountable use of data</a:t>
            </a:r>
          </a:p>
        </p:txBody>
      </p:sp>
    </p:spTree>
    <p:extLst>
      <p:ext uri="{BB962C8B-B14F-4D97-AF65-F5344CB8AC3E}">
        <p14:creationId xmlns:p14="http://schemas.microsoft.com/office/powerpoint/2010/main" val="2858271341"/>
      </p:ext>
    </p:extLst>
  </p:cSld>
  <p:clrMapOvr>
    <a:masterClrMapping/>
  </p:clrMapOvr>
  <mc:AlternateContent xmlns:mc="http://schemas.openxmlformats.org/markup-compatibility/2006" xmlns:p14="http://schemas.microsoft.com/office/powerpoint/2010/main">
    <mc:Choice Requires="p14">
      <p:transition spd="slow" p14:dur="2000" advTm="47460"/>
    </mc:Choice>
    <mc:Fallback xmlns="">
      <p:transition spd="slow" advTm="4746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3"/>
          <p:cNvSpPr>
            <a:spLocks noGrp="1"/>
          </p:cNvSpPr>
          <p:nvPr>
            <p:ph type="ctrTitle"/>
          </p:nvPr>
        </p:nvSpPr>
        <p:spPr>
          <a:xfrm>
            <a:off x="685800" y="-68274"/>
            <a:ext cx="7772400" cy="1204229"/>
          </a:xfrm>
        </p:spPr>
        <p:txBody>
          <a:bodyPr>
            <a:normAutofit/>
          </a:bodyPr>
          <a:lstStyle/>
          <a:p>
            <a:r>
              <a:rPr lang="en-US" sz="3600" dirty="0" smtClean="0">
                <a:solidFill>
                  <a:schemeClr val="accent2">
                    <a:lumMod val="50000"/>
                  </a:schemeClr>
                </a:solidFill>
              </a:rPr>
              <a:t>Will you donate your data </a:t>
            </a:r>
            <a:br>
              <a:rPr lang="en-US" sz="3600" dirty="0" smtClean="0">
                <a:solidFill>
                  <a:schemeClr val="accent2">
                    <a:lumMod val="50000"/>
                  </a:schemeClr>
                </a:solidFill>
              </a:rPr>
            </a:br>
            <a:r>
              <a:rPr lang="en-US" sz="3600" dirty="0" smtClean="0">
                <a:solidFill>
                  <a:schemeClr val="accent2">
                    <a:lumMod val="50000"/>
                  </a:schemeClr>
                </a:solidFill>
              </a:rPr>
              <a:t>to find a cure for cancer?</a:t>
            </a:r>
            <a:endParaRPr lang="en-US" sz="2800" dirty="0">
              <a:solidFill>
                <a:schemeClr val="accent2">
                  <a:lumMod val="50000"/>
                </a:schemeClr>
              </a:solidFill>
            </a:endParaRPr>
          </a:p>
        </p:txBody>
      </p:sp>
      <p:pic>
        <p:nvPicPr>
          <p:cNvPr id="7"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9" name="Picture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82028" y="1524000"/>
            <a:ext cx="3979944" cy="414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0696528"/>
      </p:ext>
    </p:extLst>
  </p:cSld>
  <p:clrMapOvr>
    <a:masterClrMapping/>
  </p:clrMapOvr>
  <mc:AlternateContent xmlns:mc="http://schemas.openxmlformats.org/markup-compatibility/2006" xmlns:p14="http://schemas.microsoft.com/office/powerpoint/2010/main">
    <mc:Choice Requires="p14">
      <p:transition spd="slow" p14:dur="2000" advTm="19854"/>
    </mc:Choice>
    <mc:Fallback xmlns="">
      <p:transition spd="slow" advTm="1985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data science ?</a:t>
            </a:r>
            <a:br>
              <a:rPr lang="en-US" dirty="0" smtClean="0"/>
            </a:br>
            <a:r>
              <a:rPr lang="en-US" dirty="0" smtClean="0"/>
              <a:t>Hye-Chung Kum</a:t>
            </a:r>
            <a:endParaRPr lang="en-US" dirty="0"/>
          </a:p>
        </p:txBody>
      </p:sp>
      <p:sp>
        <p:nvSpPr>
          <p:cNvPr id="3" name="Content Placeholder 2"/>
          <p:cNvSpPr>
            <a:spLocks noGrp="1"/>
          </p:cNvSpPr>
          <p:nvPr>
            <p:ph idx="1"/>
          </p:nvPr>
        </p:nvSpPr>
        <p:spPr/>
        <p:txBody>
          <a:bodyPr/>
          <a:lstStyle/>
          <a:p>
            <a:r>
              <a:rPr lang="en-US" dirty="0" smtClean="0"/>
              <a:t>Measurement: Smart/clever counting of real things in the digital data</a:t>
            </a:r>
          </a:p>
          <a:p>
            <a:r>
              <a:rPr lang="en-US" dirty="0" smtClean="0"/>
              <a:t>Information generation: Then modeling using those measures</a:t>
            </a:r>
          </a:p>
          <a:p>
            <a:r>
              <a:rPr lang="en-US" dirty="0" smtClean="0"/>
              <a:t>Delivery of information: Storytelling with data</a:t>
            </a:r>
          </a:p>
          <a:p>
            <a:r>
              <a:rPr lang="en-US" dirty="0" smtClean="0"/>
              <a:t>Develop agile data pipeline for timely processing that can be iteratively updated to track the dynamic ever changing real world</a:t>
            </a:r>
            <a:endParaRPr lang="en-US" dirty="0"/>
          </a:p>
        </p:txBody>
      </p:sp>
    </p:spTree>
    <p:extLst>
      <p:ext uri="{BB962C8B-B14F-4D97-AF65-F5344CB8AC3E}">
        <p14:creationId xmlns:p14="http://schemas.microsoft.com/office/powerpoint/2010/main" val="25402371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Population Informatics Research Group</a:t>
            </a:r>
            <a:br>
              <a:rPr lang="en-US" sz="3600" dirty="0" smtClean="0"/>
            </a:br>
            <a:r>
              <a:rPr lang="en-US" sz="3600" dirty="0" smtClean="0"/>
              <a:t>Data Science Teams</a:t>
            </a:r>
            <a:endParaRPr lang="en-US" sz="3600" dirty="0"/>
          </a:p>
        </p:txBody>
      </p:sp>
      <p:sp>
        <p:nvSpPr>
          <p:cNvPr id="4" name="Content Placeholder 3"/>
          <p:cNvSpPr>
            <a:spLocks noGrp="1"/>
          </p:cNvSpPr>
          <p:nvPr>
            <p:ph idx="1"/>
          </p:nvPr>
        </p:nvSpPr>
        <p:spPr>
          <a:xfrm>
            <a:off x="457200" y="1600200"/>
            <a:ext cx="4572000" cy="4525963"/>
          </a:xfrm>
        </p:spPr>
        <p:txBody>
          <a:bodyPr/>
          <a:lstStyle/>
          <a:p>
            <a:r>
              <a:rPr lang="en-US" dirty="0" smtClean="0"/>
              <a:t>If you are interested in participating on a data science team, watch for opportunities</a:t>
            </a:r>
          </a:p>
          <a:p>
            <a:r>
              <a:rPr lang="en-US" dirty="0" smtClean="0"/>
              <a:t>Certificate in Health Informatics?</a:t>
            </a:r>
          </a:p>
          <a:p>
            <a:pPr lvl="1"/>
            <a:r>
              <a:rPr lang="en-US" dirty="0" smtClean="0"/>
              <a:t>6 additional courses</a:t>
            </a:r>
            <a:endParaRPr lang="en-US" dirty="0"/>
          </a:p>
        </p:txBody>
      </p:sp>
      <p:pic>
        <p:nvPicPr>
          <p:cNvPr id="6" name="Picture 2" descr="Diagram shows the intersection of key data science disciplin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9700" y="2057400"/>
            <a:ext cx="37338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9552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a:t>What is Population Informatics &amp; the Social Genome ?</a:t>
            </a:r>
          </a:p>
          <a:p>
            <a:r>
              <a:rPr lang="en-US" dirty="0" smtClean="0">
                <a:solidFill>
                  <a:srgbClr val="0070C0"/>
                </a:solidFill>
              </a:rPr>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582466192"/>
      </p:ext>
    </p:extLst>
  </p:cSld>
  <p:clrMapOvr>
    <a:masterClrMapping/>
  </p:clrMapOvr>
  <mc:AlternateContent xmlns:mc="http://schemas.openxmlformats.org/markup-compatibility/2006">
    <mc:Choice xmlns:p14="http://schemas.microsoft.com/office/powerpoint/2010/main" Requires="p14">
      <p:transition spd="slow" p14:dur="2000" advTm="215"/>
    </mc:Choice>
    <mc:Fallback>
      <p:transition spd="slow" advTm="215"/>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r>
              <a:rPr lang="en-US" altLang="en-US" sz="3600" dirty="0" smtClean="0"/>
              <a:t>Inflation: </a:t>
            </a:r>
            <a:br>
              <a:rPr lang="en-US" altLang="en-US" sz="3600" dirty="0" smtClean="0"/>
            </a:br>
            <a:r>
              <a:rPr lang="en-US" altLang="en-US" sz="3600" dirty="0" smtClean="0"/>
              <a:t>Traditional social science vs Data Science</a:t>
            </a:r>
          </a:p>
        </p:txBody>
      </p:sp>
      <p:sp>
        <p:nvSpPr>
          <p:cNvPr id="17411" name="Content Placeholder 2"/>
          <p:cNvSpPr>
            <a:spLocks noGrp="1"/>
          </p:cNvSpPr>
          <p:nvPr>
            <p:ph idx="1"/>
          </p:nvPr>
        </p:nvSpPr>
        <p:spPr/>
        <p:txBody>
          <a:bodyPr>
            <a:normAutofit fontScale="85000" lnSpcReduction="20000"/>
          </a:bodyPr>
          <a:lstStyle/>
          <a:p>
            <a:r>
              <a:rPr lang="en-US" altLang="en-US" smtClean="0"/>
              <a:t>Consumer Price Index (CPI)</a:t>
            </a:r>
          </a:p>
          <a:p>
            <a:pPr lvl="1"/>
            <a:r>
              <a:rPr lang="en-US" altLang="en-US" smtClean="0"/>
              <a:t>Representative basket of goods and services purchased for consumption by urban households (monthly)</a:t>
            </a:r>
          </a:p>
          <a:p>
            <a:pPr lvl="1"/>
            <a:r>
              <a:rPr lang="en-US" altLang="en-US" smtClean="0"/>
              <a:t>This index value has been calculated every year since 1913</a:t>
            </a:r>
          </a:p>
          <a:p>
            <a:pPr lvl="1"/>
            <a:r>
              <a:rPr lang="en-US" altLang="en-US" smtClean="0"/>
              <a:t>Bureau of Labor Statistics</a:t>
            </a:r>
          </a:p>
          <a:p>
            <a:r>
              <a:rPr lang="en-US" altLang="en-US" smtClean="0"/>
              <a:t>Billion Prices Project : MIT</a:t>
            </a:r>
          </a:p>
          <a:p>
            <a:pPr lvl="1"/>
            <a:r>
              <a:rPr lang="en-US" altLang="en-US" smtClean="0"/>
              <a:t>The Billion Prices Project is an academic initiative that uses prices collected from hundreds of online retailers around the world on a daily basis to conduct economic research. </a:t>
            </a:r>
          </a:p>
          <a:p>
            <a:pPr lvl="1"/>
            <a:r>
              <a:rPr lang="en-US" altLang="en-US" smtClean="0"/>
              <a:t>Pricing Behavior, Daily Inflation and Asset Prices, Pass-Through (price and exchange rate and international rate), Green Markups (premium for green prod.)</a:t>
            </a:r>
          </a:p>
        </p:txBody>
      </p:sp>
    </p:spTree>
    <p:extLst>
      <p:ext uri="{BB962C8B-B14F-4D97-AF65-F5344CB8AC3E}">
        <p14:creationId xmlns:p14="http://schemas.microsoft.com/office/powerpoint/2010/main" val="3740792519"/>
      </p:ext>
    </p:extLst>
  </p:cSld>
  <p:clrMapOvr>
    <a:masterClrMapping/>
  </p:clrMapOvr>
  <p:transition spd="slow" advTm="222525"/>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36" name="Title 1"/>
          <p:cNvSpPr>
            <a:spLocks noGrp="1"/>
          </p:cNvSpPr>
          <p:nvPr>
            <p:ph type="title"/>
          </p:nvPr>
        </p:nvSpPr>
        <p:spPr/>
        <p:txBody>
          <a:bodyPr>
            <a:normAutofit fontScale="90000"/>
          </a:bodyPr>
          <a:lstStyle/>
          <a:p>
            <a:r>
              <a:rPr lang="en-US" altLang="en-US" smtClean="0"/>
              <a:t>What is the shape of the green line?</a:t>
            </a:r>
            <a:endParaRPr lang="en-US" altLang="en-US" dirty="0" smtClean="0"/>
          </a:p>
        </p:txBody>
      </p:sp>
    </p:spTree>
    <p:extLst>
      <p:ext uri="{BB962C8B-B14F-4D97-AF65-F5344CB8AC3E}">
        <p14:creationId xmlns:p14="http://schemas.microsoft.com/office/powerpoint/2010/main" val="2547392389"/>
      </p:ext>
    </p:extLst>
  </p:cSld>
  <p:clrMapOvr>
    <a:masterClrMapping/>
  </p:clrMapOvr>
  <p:transition spd="slow" advTm="26119"/>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2900143070"/>
      </p:ext>
    </p:extLst>
  </p:cSld>
  <p:clrMapOvr>
    <a:masterClrMapping/>
  </p:clrMapOvr>
  <p:transition spd="slow" advTm="1645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different from traditional field of Database?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Traditional field DB</a:t>
            </a:r>
          </a:p>
          <a:p>
            <a:pPr lvl="1"/>
            <a:r>
              <a:rPr lang="en-US" dirty="0" smtClean="0"/>
              <a:t>Initially focused on transaction DB systems to </a:t>
            </a:r>
            <a:r>
              <a:rPr lang="en-US" dirty="0" smtClean="0">
                <a:solidFill>
                  <a:srgbClr val="C00000"/>
                </a:solidFill>
              </a:rPr>
              <a:t>OPERATE</a:t>
            </a:r>
            <a:r>
              <a:rPr lang="en-US" dirty="0" smtClean="0"/>
              <a:t> using digital data</a:t>
            </a:r>
          </a:p>
          <a:p>
            <a:pPr lvl="1"/>
            <a:r>
              <a:rPr lang="en-US" dirty="0" smtClean="0"/>
              <a:t>Recoverability, fault tolerance, trace back</a:t>
            </a:r>
          </a:p>
          <a:p>
            <a:pPr lvl="1"/>
            <a:r>
              <a:rPr lang="en-US" dirty="0" smtClean="0"/>
              <a:t>E.g.: Operate a company, bank, government agency</a:t>
            </a:r>
          </a:p>
          <a:p>
            <a:r>
              <a:rPr lang="en-US" dirty="0" smtClean="0"/>
              <a:t>KDD, Data Science</a:t>
            </a:r>
          </a:p>
          <a:p>
            <a:pPr lvl="1"/>
            <a:r>
              <a:rPr lang="en-US" dirty="0" smtClean="0"/>
              <a:t>Now that we have all this data, how can be best use it for multiple purposes beyond initial operation?</a:t>
            </a:r>
          </a:p>
          <a:p>
            <a:pPr lvl="1"/>
            <a:r>
              <a:rPr lang="en-US" dirty="0" smtClean="0"/>
              <a:t>Building </a:t>
            </a:r>
            <a:r>
              <a:rPr lang="en-US" dirty="0"/>
              <a:t>a </a:t>
            </a:r>
            <a:r>
              <a:rPr lang="en-US" dirty="0">
                <a:solidFill>
                  <a:srgbClr val="C00000"/>
                </a:solidFill>
              </a:rPr>
              <a:t>knowledge base </a:t>
            </a:r>
            <a:r>
              <a:rPr lang="en-US" dirty="0" smtClean="0">
                <a:solidFill>
                  <a:srgbClr val="C00000"/>
                </a:solidFill>
              </a:rPr>
              <a:t>platform</a:t>
            </a:r>
            <a:r>
              <a:rPr lang="en-US" dirty="0" smtClean="0"/>
              <a:t> </a:t>
            </a:r>
          </a:p>
          <a:p>
            <a:pPr lvl="1"/>
            <a:r>
              <a:rPr lang="en-US" dirty="0" smtClean="0"/>
              <a:t>Uncertainty (error) management</a:t>
            </a:r>
          </a:p>
          <a:p>
            <a:pPr lvl="1"/>
            <a:r>
              <a:rPr lang="en-US" dirty="0" smtClean="0"/>
              <a:t>Timely, accurate enough data management &amp; analysis</a:t>
            </a:r>
          </a:p>
          <a:p>
            <a:pPr lvl="1"/>
            <a:r>
              <a:rPr lang="en-US" dirty="0" smtClean="0"/>
              <a:t>Data integration (usually much bigger than one operational transaction DB), Data curation, Data discovery</a:t>
            </a:r>
          </a:p>
          <a:p>
            <a:pPr lvl="1"/>
            <a:r>
              <a:rPr lang="en-US" dirty="0" smtClean="0"/>
              <a:t>Data/information/knowledge chain</a:t>
            </a:r>
          </a:p>
        </p:txBody>
      </p:sp>
    </p:spTree>
    <p:extLst>
      <p:ext uri="{BB962C8B-B14F-4D97-AF65-F5344CB8AC3E}">
        <p14:creationId xmlns:p14="http://schemas.microsoft.com/office/powerpoint/2010/main" val="10073791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3292475" y="281622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1048691168"/>
      </p:ext>
    </p:extLst>
  </p:cSld>
  <p:clrMapOvr>
    <a:masterClrMapping/>
  </p:clrMapOvr>
  <p:transition spd="slow" advTm="6883"/>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4" name="Title 1"/>
          <p:cNvSpPr>
            <a:spLocks noGrp="1"/>
          </p:cNvSpPr>
          <p:nvPr>
            <p:ph type="title"/>
          </p:nvPr>
        </p:nvSpPr>
        <p:spPr/>
        <p:txBody>
          <a:bodyPr>
            <a:normAutofit fontScale="90000"/>
          </a:bodyPr>
          <a:lstStyle/>
          <a:p>
            <a:r>
              <a:rPr lang="en-US" altLang="en-US" dirty="0" smtClean="0"/>
              <a:t>Data Science : </a:t>
            </a:r>
            <a:br>
              <a:rPr lang="en-US" altLang="en-US" dirty="0" smtClean="0"/>
            </a:br>
            <a:r>
              <a:rPr lang="en-US" altLang="en-US" dirty="0" smtClean="0"/>
              <a:t>Start with ALL the data</a:t>
            </a:r>
          </a:p>
        </p:txBody>
      </p:sp>
    </p:spTree>
    <p:extLst>
      <p:ext uri="{BB962C8B-B14F-4D97-AF65-F5344CB8AC3E}">
        <p14:creationId xmlns:p14="http://schemas.microsoft.com/office/powerpoint/2010/main" val="3748208080"/>
      </p:ext>
    </p:extLst>
  </p:cSld>
  <p:clrMapOvr>
    <a:masterClrMapping/>
  </p:clrMapOvr>
  <p:transition spd="slow" advTm="9375"/>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90738"/>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US" altLang="en-US" smtClean="0"/>
              <a:t>Noise</a:t>
            </a:r>
          </a:p>
        </p:txBody>
      </p:sp>
    </p:spTree>
    <p:extLst>
      <p:ext uri="{BB962C8B-B14F-4D97-AF65-F5344CB8AC3E}">
        <p14:creationId xmlns:p14="http://schemas.microsoft.com/office/powerpoint/2010/main" val="2620208055"/>
      </p:ext>
    </p:extLst>
  </p:cSld>
  <p:clrMapOvr>
    <a:masterClrMapping/>
  </p:clrMapOvr>
  <p:transition spd="slow" advTm="3901"/>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3886200" y="2309813"/>
            <a:ext cx="2286000" cy="2286000"/>
          </a:xfrm>
          <a:prstGeom prst="ellipse">
            <a:avLst/>
          </a:prstGeom>
          <a:noFill/>
          <a:ln w="304800">
            <a:solidFill>
              <a:srgbClr val="C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581400" y="2995613"/>
            <a:ext cx="2286000" cy="2286000"/>
          </a:xfrm>
          <a:prstGeom prst="ellipse">
            <a:avLst/>
          </a:prstGeom>
          <a:noFill/>
          <a:ln w="3048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925763" y="22336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3276600" y="3224213"/>
            <a:ext cx="2286000" cy="2286000"/>
          </a:xfrm>
          <a:prstGeom prst="ellipse">
            <a:avLst/>
          </a:prstGeom>
          <a:noFill/>
          <a:ln w="304800">
            <a:solidFill>
              <a:srgbClr val="92D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579938" y="39862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2293938" y="2995613"/>
            <a:ext cx="2286000" cy="2286000"/>
          </a:xfrm>
          <a:prstGeom prst="ellipse">
            <a:avLst/>
          </a:prstGeom>
          <a:noFill/>
          <a:ln w="304800">
            <a:solidFill>
              <a:srgbClr val="FFFF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lstStyle/>
          <a:p>
            <a:r>
              <a:rPr lang="en-US" altLang="en-US" dirty="0" smtClean="0"/>
              <a:t>Data Science: EVERYTHING</a:t>
            </a:r>
          </a:p>
        </p:txBody>
      </p:sp>
    </p:spTree>
    <p:custDataLst>
      <p:tags r:id="rId1"/>
    </p:custDataLst>
    <p:extLst>
      <p:ext uri="{BB962C8B-B14F-4D97-AF65-F5344CB8AC3E}">
        <p14:creationId xmlns:p14="http://schemas.microsoft.com/office/powerpoint/2010/main" val="3288126755"/>
      </p:ext>
    </p:extLst>
  </p:cSld>
  <p:clrMapOvr>
    <a:masterClrMapping/>
  </p:clrMapOvr>
  <p:transition spd="slow" advTm="16247"/>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normAutofit/>
          </a:bodyPr>
          <a:lstStyle/>
          <a:p>
            <a:r>
              <a:rPr lang="en-US" altLang="en-US" sz="3600" dirty="0" smtClean="0"/>
              <a:t>First, separate out only the relevant data</a:t>
            </a:r>
          </a:p>
        </p:txBody>
      </p:sp>
    </p:spTree>
    <p:custDataLst>
      <p:tags r:id="rId1"/>
    </p:custDataLst>
    <p:extLst>
      <p:ext uri="{BB962C8B-B14F-4D97-AF65-F5344CB8AC3E}">
        <p14:creationId xmlns:p14="http://schemas.microsoft.com/office/powerpoint/2010/main" val="3608499740"/>
      </p:ext>
    </p:extLst>
  </p:cSld>
  <p:clrMapOvr>
    <a:masterClrMapping/>
  </p:clrMapOvr>
  <p:transition spd="slow" advTm="579"/>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36763"/>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p:cNvSpPr>
            <a:spLocks noGrp="1"/>
          </p:cNvSpPr>
          <p:nvPr>
            <p:ph type="title"/>
          </p:nvPr>
        </p:nvSpPr>
        <p:spPr/>
        <p:txBody>
          <a:bodyPr>
            <a:normAutofit/>
          </a:bodyPr>
          <a:lstStyle/>
          <a:p>
            <a:r>
              <a:rPr lang="en-US" altLang="en-US" sz="3600" dirty="0" smtClean="0"/>
              <a:t>Second, clean noise as much as possible</a:t>
            </a:r>
          </a:p>
        </p:txBody>
      </p:sp>
    </p:spTree>
    <p:extLst>
      <p:ext uri="{BB962C8B-B14F-4D97-AF65-F5344CB8AC3E}">
        <p14:creationId xmlns:p14="http://schemas.microsoft.com/office/powerpoint/2010/main" val="225456678"/>
      </p:ext>
    </p:extLst>
  </p:cSld>
  <p:clrMapOvr>
    <a:masterClrMapping/>
  </p:clrMapOvr>
  <p:transition spd="slow" advTm="14142"/>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138499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r>
              <a:rPr lang="en-US" altLang="en-US" b="1" dirty="0" smtClean="0">
                <a:solidFill>
                  <a:srgbClr val="C00000"/>
                </a:solidFill>
                <a:latin typeface="Arial Narrow" pitchFamily="34" charset="0"/>
              </a:rPr>
              <a:t>Analytic dataset</a:t>
            </a:r>
            <a:endParaRPr lang="en-US" altLang="en-US" b="1" dirty="0">
              <a:solidFill>
                <a:srgbClr val="C00000"/>
              </a:solidFill>
              <a:latin typeface="Arial Narrow" pitchFamily="34" charset="0"/>
            </a:endParaRP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97989913"/>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Wrangling</a:t>
            </a:r>
            <a:endParaRPr lang="en-US" dirty="0"/>
          </a:p>
        </p:txBody>
      </p:sp>
      <p:sp>
        <p:nvSpPr>
          <p:cNvPr id="3" name="Content Placeholder 2"/>
          <p:cNvSpPr>
            <a:spLocks noGrp="1"/>
          </p:cNvSpPr>
          <p:nvPr>
            <p:ph idx="1"/>
          </p:nvPr>
        </p:nvSpPr>
        <p:spPr>
          <a:xfrm>
            <a:off x="304800" y="3429000"/>
            <a:ext cx="8534400" cy="3352800"/>
          </a:xfrm>
        </p:spPr>
        <p:txBody>
          <a:bodyPr>
            <a:normAutofit fontScale="62500" lnSpcReduction="20000"/>
          </a:bodyPr>
          <a:lstStyle/>
          <a:p>
            <a:endParaRPr lang="en-US" dirty="0" smtClean="0"/>
          </a:p>
          <a:p>
            <a:r>
              <a:rPr lang="en-US" dirty="0" smtClean="0"/>
              <a:t>Data Wrangling is a term that is applied to </a:t>
            </a:r>
            <a:r>
              <a:rPr lang="en-US" dirty="0" smtClean="0">
                <a:solidFill>
                  <a:srgbClr val="0070C0"/>
                </a:solidFill>
              </a:rPr>
              <a:t>activities that make data more usable by changing their form but not their meaning</a:t>
            </a:r>
            <a:r>
              <a:rPr lang="en-US" dirty="0" smtClean="0"/>
              <a:t>  </a:t>
            </a:r>
          </a:p>
          <a:p>
            <a:pPr lvl="1"/>
            <a:r>
              <a:rPr lang="en-US" dirty="0" smtClean="0"/>
              <a:t>reformatting data: MDY vs YMD</a:t>
            </a:r>
          </a:p>
          <a:p>
            <a:pPr lvl="1"/>
            <a:r>
              <a:rPr lang="en-US" dirty="0" smtClean="0"/>
              <a:t>mapping data from one data model to another: ICD9 vs CPT code</a:t>
            </a:r>
          </a:p>
          <a:p>
            <a:pPr lvl="1"/>
            <a:r>
              <a:rPr lang="en-US" dirty="0" smtClean="0"/>
              <a:t>and/or converting data into more consumable forms: to graphs</a:t>
            </a:r>
          </a:p>
          <a:p>
            <a:r>
              <a:rPr lang="en-US" dirty="0" smtClean="0"/>
              <a:t>30-80% of the work in using big data</a:t>
            </a:r>
          </a:p>
          <a:p>
            <a:r>
              <a:rPr lang="en-US" dirty="0" smtClean="0"/>
              <a:t>Once raw data is “wrangled” into the correct analytic data</a:t>
            </a:r>
          </a:p>
          <a:p>
            <a:pPr lvl="1"/>
            <a:r>
              <a:rPr lang="en-US" dirty="0" smtClean="0"/>
              <a:t>Running statistics models are fairly simple and similar to what you do traditionally</a:t>
            </a:r>
          </a:p>
          <a:p>
            <a:pPr lvl="1"/>
            <a:r>
              <a:rPr lang="en-US" dirty="0" smtClean="0"/>
              <a:t>There are new methods but, usually requires a LOT of data</a:t>
            </a:r>
            <a:endParaRPr lang="en-US" dirty="0"/>
          </a:p>
        </p:txBody>
      </p:sp>
      <p:pic>
        <p:nvPicPr>
          <p:cNvPr id="8" name="Picture 7"/>
          <p:cNvPicPr>
            <a:picLocks noChangeAspect="1"/>
          </p:cNvPicPr>
          <p:nvPr/>
        </p:nvPicPr>
        <p:blipFill>
          <a:blip r:embed="rId2"/>
          <a:stretch>
            <a:fillRect/>
          </a:stretch>
        </p:blipFill>
        <p:spPr>
          <a:xfrm>
            <a:off x="457200" y="1219200"/>
            <a:ext cx="7391400" cy="2514600"/>
          </a:xfrm>
          <a:prstGeom prst="rect">
            <a:avLst/>
          </a:prstGeom>
        </p:spPr>
      </p:pic>
    </p:spTree>
    <p:extLst>
      <p:ext uri="{BB962C8B-B14F-4D97-AF65-F5344CB8AC3E}">
        <p14:creationId xmlns:p14="http://schemas.microsoft.com/office/powerpoint/2010/main" val="40263037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data wrangling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Reusable code</a:t>
            </a:r>
          </a:p>
          <a:p>
            <a:pPr lvl="1"/>
            <a:r>
              <a:rPr lang="en-US" dirty="0" smtClean="0"/>
              <a:t>SAS macros, </a:t>
            </a:r>
            <a:r>
              <a:rPr lang="en-US" dirty="0" err="1" smtClean="0"/>
              <a:t>stata</a:t>
            </a:r>
            <a:r>
              <a:rPr lang="en-US" dirty="0" smtClean="0"/>
              <a:t> &amp; R: user defined</a:t>
            </a:r>
          </a:p>
          <a:p>
            <a:pPr lvl="1"/>
            <a:r>
              <a:rPr lang="en-US" dirty="0"/>
              <a:t>Write your own</a:t>
            </a:r>
          </a:p>
          <a:p>
            <a:pPr lvl="1"/>
            <a:r>
              <a:rPr lang="en-US" dirty="0"/>
              <a:t>Download others: Read others and modify</a:t>
            </a:r>
          </a:p>
          <a:p>
            <a:pPr lvl="1"/>
            <a:r>
              <a:rPr lang="en-US" dirty="0" smtClean="0"/>
              <a:t>Per data, accumulate custom tools for the data </a:t>
            </a:r>
          </a:p>
          <a:p>
            <a:pPr lvl="2"/>
            <a:r>
              <a:rPr lang="en-US" dirty="0" smtClean="0"/>
              <a:t>Keep it organized so you can find it when you need it</a:t>
            </a:r>
          </a:p>
          <a:p>
            <a:pPr lvl="2"/>
            <a:r>
              <a:rPr lang="en-US" dirty="0" smtClean="0"/>
              <a:t>Keep it general enough so it can be used more widely</a:t>
            </a:r>
          </a:p>
          <a:p>
            <a:pPr lvl="1"/>
            <a:r>
              <a:rPr lang="en-US" dirty="0" smtClean="0"/>
              <a:t>Learn basic</a:t>
            </a:r>
          </a:p>
          <a:p>
            <a:pPr lvl="2"/>
            <a:r>
              <a:rPr lang="en-US" dirty="0" smtClean="0"/>
              <a:t>Programming concepts: loops, conditionals, flow diagram</a:t>
            </a:r>
          </a:p>
          <a:p>
            <a:pPr lvl="2"/>
            <a:r>
              <a:rPr lang="en-US" dirty="0" smtClean="0"/>
              <a:t>Software Engineering</a:t>
            </a:r>
          </a:p>
        </p:txBody>
      </p:sp>
    </p:spTree>
    <p:extLst>
      <p:ext uri="{BB962C8B-B14F-4D97-AF65-F5344CB8AC3E}">
        <p14:creationId xmlns:p14="http://schemas.microsoft.com/office/powerpoint/2010/main" val="87267939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80" name="Title 1"/>
          <p:cNvSpPr>
            <a:spLocks noGrp="1"/>
          </p:cNvSpPr>
          <p:nvPr>
            <p:ph type="title"/>
          </p:nvPr>
        </p:nvSpPr>
        <p:spPr/>
        <p:txBody>
          <a:bodyPr/>
          <a:lstStyle/>
          <a:p>
            <a:r>
              <a:rPr lang="en-US" altLang="en-US" dirty="0" smtClean="0"/>
              <a:t>Third: Model</a:t>
            </a:r>
          </a:p>
        </p:txBody>
      </p:sp>
      <p:sp>
        <p:nvSpPr>
          <p:cNvPr id="5" name="Oval 4"/>
          <p:cNvSpPr/>
          <p:nvPr/>
        </p:nvSpPr>
        <p:spPr>
          <a:xfrm>
            <a:off x="2676525" y="3289300"/>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942973582"/>
      </p:ext>
    </p:extLst>
  </p:cSld>
  <p:clrMapOvr>
    <a:masterClrMapping/>
  </p:clrMapOvr>
  <p:transition spd="slow" advTm="6565"/>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0159833"/>
              </p:ext>
            </p:extLst>
          </p:nvPr>
        </p:nvGraphicFramePr>
        <p:xfrm>
          <a:off x="1" y="0"/>
          <a:ext cx="9143998" cy="6552922"/>
        </p:xfrm>
        <a:graphic>
          <a:graphicData uri="http://schemas.openxmlformats.org/drawingml/2006/table">
            <a:tbl>
              <a:tblPr>
                <a:tableStyleId>{125E5076-3810-47DD-B79F-674D7AD40C01}</a:tableStyleId>
              </a:tblPr>
              <a:tblGrid>
                <a:gridCol w="533399"/>
                <a:gridCol w="5715000"/>
                <a:gridCol w="609600"/>
                <a:gridCol w="685800"/>
                <a:gridCol w="858891"/>
                <a:gridCol w="741308"/>
              </a:tblGrid>
              <a:tr h="685796">
                <a:tc>
                  <a:txBody>
                    <a:bodyPr/>
                    <a:lstStyle/>
                    <a:p>
                      <a:r>
                        <a:rPr lang="en-US" sz="1800" dirty="0">
                          <a:solidFill>
                            <a:schemeClr val="accent1"/>
                          </a:solidFill>
                        </a:rPr>
                        <a:t>Rank</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Conferences</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Field Rating</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accent1"/>
                          </a:solidFill>
                        </a:rPr>
                        <a:t>Pubs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r>
                        <a:rPr lang="en-US" sz="1800" dirty="0">
                          <a:solidFill>
                            <a:schemeClr val="accent1"/>
                          </a:solidFill>
                        </a:rPr>
                        <a:t>/</a:t>
                      </a:r>
                      <a:br>
                        <a:rPr lang="en-US" sz="1800" dirty="0">
                          <a:solidFill>
                            <a:schemeClr val="accent1"/>
                          </a:solidFill>
                        </a:rPr>
                      </a:br>
                      <a:r>
                        <a:rPr lang="en-US" sz="1800" dirty="0" smtClean="0">
                          <a:solidFill>
                            <a:schemeClr val="accent1"/>
                          </a:solidFill>
                        </a:rPr>
                        <a:t>Pub</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r>
              <a:tr h="387962">
                <a:tc>
                  <a:txBody>
                    <a:bodyPr/>
                    <a:lstStyle/>
                    <a:p>
                      <a:r>
                        <a:rPr lang="en-US" sz="2400"/>
                        <a:t>1</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KDD - Knowledge Discovery and Data Mining</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a:t>1212</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22773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18.8</a:t>
                      </a:r>
                    </a:p>
                  </a:txBody>
                  <a:tcPr marL="6636" marR="6636" marT="6636" marB="6636" anchor="ctr">
                    <a:lnT w="12700" cap="flat" cmpd="sng" algn="ctr">
                      <a:solidFill>
                        <a:schemeClr val="accent1"/>
                      </a:solidFill>
                      <a:prstDash val="solid"/>
                      <a:round/>
                      <a:headEnd type="none" w="med" len="med"/>
                      <a:tailEnd type="none" w="med" len="med"/>
                    </a:lnT>
                  </a:tcPr>
                </a:tc>
              </a:tr>
              <a:tr h="387962">
                <a:tc>
                  <a:txBody>
                    <a:bodyPr/>
                    <a:lstStyle/>
                    <a:p>
                      <a:r>
                        <a:rPr lang="en-US" sz="2400" dirty="0"/>
                        <a:t>2</a:t>
                      </a:r>
                    </a:p>
                  </a:txBody>
                  <a:tcPr marL="6636" marR="6636" marT="6636" marB="6636" anchor="ctr"/>
                </a:tc>
                <a:tc>
                  <a:txBody>
                    <a:bodyPr/>
                    <a:lstStyle/>
                    <a:p>
                      <a:r>
                        <a:rPr lang="en-US" sz="2400" dirty="0"/>
                        <a:t>ICDE </a:t>
                      </a:r>
                      <a:r>
                        <a:rPr lang="en-US" sz="2400" dirty="0" smtClean="0"/>
                        <a:t>– Int’l </a:t>
                      </a:r>
                      <a:r>
                        <a:rPr lang="en-US" sz="2400" dirty="0"/>
                        <a:t>Conference on Data Engineering</a:t>
                      </a:r>
                    </a:p>
                  </a:txBody>
                  <a:tcPr marL="6636" marR="6636" marT="6636" marB="6636" anchor="ctr"/>
                </a:tc>
                <a:tc>
                  <a:txBody>
                    <a:bodyPr/>
                    <a:lstStyle/>
                    <a:p>
                      <a:r>
                        <a:rPr lang="en-US" sz="2400"/>
                        <a:t>65</a:t>
                      </a:r>
                    </a:p>
                  </a:txBody>
                  <a:tcPr marL="6636" marR="6636" marT="6636" marB="6636" anchor="ctr"/>
                </a:tc>
                <a:tc>
                  <a:txBody>
                    <a:bodyPr/>
                    <a:lstStyle/>
                    <a:p>
                      <a:r>
                        <a:rPr lang="en-US" sz="2400" dirty="0"/>
                        <a:t>2370</a:t>
                      </a:r>
                    </a:p>
                  </a:txBody>
                  <a:tcPr marL="6636" marR="6636" marT="6636" marB="6636" anchor="ctr"/>
                </a:tc>
                <a:tc>
                  <a:txBody>
                    <a:bodyPr/>
                    <a:lstStyle/>
                    <a:p>
                      <a:r>
                        <a:rPr lang="en-US" sz="2400" dirty="0"/>
                        <a:t>23316</a:t>
                      </a:r>
                    </a:p>
                  </a:txBody>
                  <a:tcPr marL="6636" marR="6636" marT="6636" marB="6636" anchor="ctr"/>
                </a:tc>
                <a:tc>
                  <a:txBody>
                    <a:bodyPr/>
                    <a:lstStyle/>
                    <a:p>
                      <a:r>
                        <a:rPr lang="en-US" sz="2400"/>
                        <a:t>9.8</a:t>
                      </a:r>
                    </a:p>
                  </a:txBody>
                  <a:tcPr marL="6636" marR="6636" marT="6636" marB="6636" anchor="ctr"/>
                </a:tc>
              </a:tr>
              <a:tr h="758022">
                <a:tc>
                  <a:txBody>
                    <a:bodyPr/>
                    <a:lstStyle/>
                    <a:p>
                      <a:r>
                        <a:rPr lang="en-US" sz="2400" dirty="0"/>
                        <a:t>3-4</a:t>
                      </a:r>
                    </a:p>
                  </a:txBody>
                  <a:tcPr marL="6636" marR="6636" marT="6636" marB="6636" anchor="ctr"/>
                </a:tc>
                <a:tc>
                  <a:txBody>
                    <a:bodyPr/>
                    <a:lstStyle/>
                    <a:p>
                      <a:r>
                        <a:rPr lang="en-US" sz="2400" dirty="0"/>
                        <a:t>CIKM - International Conference on Information and Knowledge Management</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1840</a:t>
                      </a:r>
                    </a:p>
                  </a:txBody>
                  <a:tcPr marL="6636" marR="6636" marT="6636" marB="6636" anchor="ctr"/>
                </a:tc>
                <a:tc>
                  <a:txBody>
                    <a:bodyPr/>
                    <a:lstStyle/>
                    <a:p>
                      <a:r>
                        <a:rPr lang="en-US" sz="2400"/>
                        <a:t>11558</a:t>
                      </a:r>
                    </a:p>
                  </a:txBody>
                  <a:tcPr marL="6636" marR="6636" marT="6636" marB="6636" anchor="ctr"/>
                </a:tc>
                <a:tc>
                  <a:txBody>
                    <a:bodyPr/>
                    <a:lstStyle/>
                    <a:p>
                      <a:r>
                        <a:rPr lang="en-US" sz="2400"/>
                        <a:t>6.3</a:t>
                      </a:r>
                    </a:p>
                  </a:txBody>
                  <a:tcPr marL="6636" marR="6636" marT="6636" marB="6636" anchor="ctr"/>
                </a:tc>
              </a:tr>
              <a:tr h="387962">
                <a:tc>
                  <a:txBody>
                    <a:bodyPr/>
                    <a:lstStyle/>
                    <a:p>
                      <a:r>
                        <a:rPr lang="en-US" sz="2400" dirty="0"/>
                        <a:t>3-4</a:t>
                      </a:r>
                    </a:p>
                  </a:txBody>
                  <a:tcPr marL="6636" marR="6636" marT="6636" marB="6636" anchor="ctr"/>
                </a:tc>
                <a:tc>
                  <a:txBody>
                    <a:bodyPr/>
                    <a:lstStyle/>
                    <a:p>
                      <a:r>
                        <a:rPr lang="en-US" sz="2400" dirty="0"/>
                        <a:t>ICDM - IEEE </a:t>
                      </a:r>
                      <a:r>
                        <a:rPr lang="en-US" sz="2400" dirty="0" smtClean="0"/>
                        <a:t>Int’l </a:t>
                      </a:r>
                      <a:r>
                        <a:rPr lang="en-US" sz="2400" dirty="0"/>
                        <a:t>Conference on Data Mining</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2241</a:t>
                      </a:r>
                    </a:p>
                  </a:txBody>
                  <a:tcPr marL="6636" marR="6636" marT="6636" marB="6636" anchor="ctr"/>
                </a:tc>
                <a:tc>
                  <a:txBody>
                    <a:bodyPr/>
                    <a:lstStyle/>
                    <a:p>
                      <a:r>
                        <a:rPr lang="en-US" sz="2400"/>
                        <a:t>11368</a:t>
                      </a:r>
                    </a:p>
                  </a:txBody>
                  <a:tcPr marL="6636" marR="6636" marT="6636" marB="6636" anchor="ctr"/>
                </a:tc>
                <a:tc>
                  <a:txBody>
                    <a:bodyPr/>
                    <a:lstStyle/>
                    <a:p>
                      <a:r>
                        <a:rPr lang="en-US" sz="2400"/>
                        <a:t>5.1</a:t>
                      </a:r>
                    </a:p>
                  </a:txBody>
                  <a:tcPr marL="6636" marR="6636" marT="6636" marB="6636" anchor="ctr"/>
                </a:tc>
              </a:tr>
              <a:tr h="387962">
                <a:tc>
                  <a:txBody>
                    <a:bodyPr/>
                    <a:lstStyle/>
                    <a:p>
                      <a:r>
                        <a:rPr lang="en-US" sz="2400"/>
                        <a:t>5</a:t>
                      </a:r>
                    </a:p>
                  </a:txBody>
                  <a:tcPr marL="6636" marR="6636" marT="6636" marB="6636" anchor="ctr"/>
                </a:tc>
                <a:tc>
                  <a:txBody>
                    <a:bodyPr/>
                    <a:lstStyle/>
                    <a:p>
                      <a:r>
                        <a:rPr lang="en-US" sz="2400" dirty="0"/>
                        <a:t>SDM - SIAM </a:t>
                      </a:r>
                      <a:r>
                        <a:rPr lang="en-US" sz="2400" dirty="0" smtClean="0"/>
                        <a:t>Int’l </a:t>
                      </a:r>
                      <a:r>
                        <a:rPr lang="en-US" sz="2400" dirty="0"/>
                        <a:t>Conference on Data Mining</a:t>
                      </a:r>
                    </a:p>
                  </a:txBody>
                  <a:tcPr marL="6636" marR="6636" marT="6636" marB="6636" anchor="ctr"/>
                </a:tc>
                <a:tc>
                  <a:txBody>
                    <a:bodyPr/>
                    <a:lstStyle/>
                    <a:p>
                      <a:r>
                        <a:rPr lang="en-US" sz="2400" dirty="0"/>
                        <a:t>39</a:t>
                      </a:r>
                    </a:p>
                  </a:txBody>
                  <a:tcPr marL="6636" marR="6636" marT="6636" marB="6636" anchor="ctr"/>
                </a:tc>
                <a:tc>
                  <a:txBody>
                    <a:bodyPr/>
                    <a:lstStyle/>
                    <a:p>
                      <a:r>
                        <a:rPr lang="en-US" sz="2400"/>
                        <a:t>611</a:t>
                      </a:r>
                    </a:p>
                  </a:txBody>
                  <a:tcPr marL="6636" marR="6636" marT="6636" marB="6636" anchor="ctr"/>
                </a:tc>
                <a:tc>
                  <a:txBody>
                    <a:bodyPr/>
                    <a:lstStyle/>
                    <a:p>
                      <a:r>
                        <a:rPr lang="en-US" sz="2400"/>
                        <a:t>6701</a:t>
                      </a:r>
                    </a:p>
                  </a:txBody>
                  <a:tcPr marL="6636" marR="6636" marT="6636" marB="6636" anchor="ctr"/>
                </a:tc>
                <a:tc>
                  <a:txBody>
                    <a:bodyPr/>
                    <a:lstStyle/>
                    <a:p>
                      <a:r>
                        <a:rPr lang="en-US" sz="2400" dirty="0"/>
                        <a:t>11.0</a:t>
                      </a:r>
                    </a:p>
                  </a:txBody>
                  <a:tcPr marL="6636" marR="6636" marT="6636" marB="6636" anchor="ctr"/>
                </a:tc>
              </a:tr>
              <a:tr h="758022">
                <a:tc>
                  <a:txBody>
                    <a:bodyPr/>
                    <a:lstStyle/>
                    <a:p>
                      <a:r>
                        <a:rPr lang="en-US" sz="2400"/>
                        <a:t>6</a:t>
                      </a:r>
                    </a:p>
                  </a:txBody>
                  <a:tcPr marL="6636" marR="6636" marT="6636" marB="6636" anchor="ctr"/>
                </a:tc>
                <a:tc>
                  <a:txBody>
                    <a:bodyPr/>
                    <a:lstStyle/>
                    <a:p>
                      <a:r>
                        <a:rPr lang="en-US" sz="2400"/>
                        <a:t>PKDD - Principles of Data Mining and Knowledge Discovery</a:t>
                      </a:r>
                    </a:p>
                  </a:txBody>
                  <a:tcPr marL="6636" marR="6636" marT="6636" marB="6636" anchor="ctr"/>
                </a:tc>
                <a:tc>
                  <a:txBody>
                    <a:bodyPr/>
                    <a:lstStyle/>
                    <a:p>
                      <a:r>
                        <a:rPr lang="en-US" sz="2400" dirty="0"/>
                        <a:t>27</a:t>
                      </a:r>
                    </a:p>
                  </a:txBody>
                  <a:tcPr marL="6636" marR="6636" marT="6636" marB="6636" anchor="ctr"/>
                </a:tc>
                <a:tc>
                  <a:txBody>
                    <a:bodyPr/>
                    <a:lstStyle/>
                    <a:p>
                      <a:r>
                        <a:rPr lang="en-US" sz="2400" dirty="0"/>
                        <a:t>634</a:t>
                      </a:r>
                    </a:p>
                  </a:txBody>
                  <a:tcPr marL="6636" marR="6636" marT="6636" marB="6636" anchor="ctr"/>
                </a:tc>
                <a:tc>
                  <a:txBody>
                    <a:bodyPr/>
                    <a:lstStyle/>
                    <a:p>
                      <a:r>
                        <a:rPr lang="en-US" sz="2400"/>
                        <a:t>3719</a:t>
                      </a:r>
                    </a:p>
                  </a:txBody>
                  <a:tcPr marL="6636" marR="6636" marT="6636" marB="6636" anchor="ctr"/>
                </a:tc>
                <a:tc>
                  <a:txBody>
                    <a:bodyPr/>
                    <a:lstStyle/>
                    <a:p>
                      <a:r>
                        <a:rPr lang="en-US" sz="2400"/>
                        <a:t>5.9</a:t>
                      </a:r>
                    </a:p>
                  </a:txBody>
                  <a:tcPr marL="6636" marR="6636" marT="6636" marB="6636" anchor="ctr"/>
                </a:tc>
              </a:tr>
              <a:tr h="758022">
                <a:tc>
                  <a:txBody>
                    <a:bodyPr/>
                    <a:lstStyle/>
                    <a:p>
                      <a:r>
                        <a:rPr lang="en-US" sz="2400"/>
                        <a:t>7</a:t>
                      </a:r>
                    </a:p>
                  </a:txBody>
                  <a:tcPr marL="6636" marR="6636" marT="6636" marB="6636" anchor="ctr"/>
                </a:tc>
                <a:tc>
                  <a:txBody>
                    <a:bodyPr/>
                    <a:lstStyle/>
                    <a:p>
                      <a:r>
                        <a:rPr lang="en-US" sz="2400"/>
                        <a:t>PAKDD - Pacific-Asia Conference on Knowledge Discovery and Data Mining</a:t>
                      </a:r>
                    </a:p>
                  </a:txBody>
                  <a:tcPr marL="6636" marR="6636" marT="6636" marB="6636" anchor="ctr"/>
                </a:tc>
                <a:tc>
                  <a:txBody>
                    <a:bodyPr/>
                    <a:lstStyle/>
                    <a:p>
                      <a:r>
                        <a:rPr lang="en-US" sz="2400"/>
                        <a:t>23</a:t>
                      </a:r>
                    </a:p>
                  </a:txBody>
                  <a:tcPr marL="6636" marR="6636" marT="6636" marB="6636" anchor="ctr"/>
                </a:tc>
                <a:tc>
                  <a:txBody>
                    <a:bodyPr/>
                    <a:lstStyle/>
                    <a:p>
                      <a:r>
                        <a:rPr lang="en-US" sz="2400" dirty="0"/>
                        <a:t>929</a:t>
                      </a:r>
                    </a:p>
                  </a:txBody>
                  <a:tcPr marL="6636" marR="6636" marT="6636" marB="6636" anchor="ctr"/>
                </a:tc>
                <a:tc>
                  <a:txBody>
                    <a:bodyPr/>
                    <a:lstStyle/>
                    <a:p>
                      <a:r>
                        <a:rPr lang="en-US" sz="2400" dirty="0"/>
                        <a:t>3106</a:t>
                      </a:r>
                    </a:p>
                  </a:txBody>
                  <a:tcPr marL="6636" marR="6636" marT="6636" marB="6636" anchor="ctr"/>
                </a:tc>
                <a:tc>
                  <a:txBody>
                    <a:bodyPr/>
                    <a:lstStyle/>
                    <a:p>
                      <a:r>
                        <a:rPr lang="en-US" sz="2400"/>
                        <a:t>3.3</a:t>
                      </a:r>
                    </a:p>
                  </a:txBody>
                  <a:tcPr marL="6636" marR="6636" marT="6636" marB="6636" anchor="ctr"/>
                </a:tc>
              </a:tr>
              <a:tr h="387962">
                <a:tc>
                  <a:txBody>
                    <a:bodyPr/>
                    <a:lstStyle/>
                    <a:p>
                      <a:r>
                        <a:rPr lang="en-US" sz="2400"/>
                        <a:t>8</a:t>
                      </a:r>
                    </a:p>
                  </a:txBody>
                  <a:tcPr marL="6636" marR="6636" marT="6636" marB="6636" anchor="ctr"/>
                </a:tc>
                <a:tc>
                  <a:txBody>
                    <a:bodyPr/>
                    <a:lstStyle/>
                    <a:p>
                      <a:r>
                        <a:rPr lang="en-US" sz="2400"/>
                        <a:t>WSDM - Web Search and Data Mining</a:t>
                      </a:r>
                    </a:p>
                  </a:txBody>
                  <a:tcPr marL="6636" marR="6636" marT="6636" marB="6636" anchor="ctr"/>
                </a:tc>
                <a:tc>
                  <a:txBody>
                    <a:bodyPr/>
                    <a:lstStyle/>
                    <a:p>
                      <a:r>
                        <a:rPr lang="en-US" sz="2400"/>
                        <a:t>19</a:t>
                      </a:r>
                    </a:p>
                  </a:txBody>
                  <a:tcPr marL="6636" marR="6636" marT="6636" marB="6636" anchor="ctr"/>
                </a:tc>
                <a:tc>
                  <a:txBody>
                    <a:bodyPr/>
                    <a:lstStyle/>
                    <a:p>
                      <a:r>
                        <a:rPr lang="en-US" sz="2400"/>
                        <a:t>195</a:t>
                      </a:r>
                    </a:p>
                  </a:txBody>
                  <a:tcPr marL="6636" marR="6636" marT="6636" marB="6636" anchor="ctr"/>
                </a:tc>
                <a:tc>
                  <a:txBody>
                    <a:bodyPr/>
                    <a:lstStyle/>
                    <a:p>
                      <a:r>
                        <a:rPr lang="en-US" sz="2400" dirty="0"/>
                        <a:t>1482</a:t>
                      </a:r>
                    </a:p>
                  </a:txBody>
                  <a:tcPr marL="6636" marR="6636" marT="6636" marB="6636" anchor="ctr"/>
                </a:tc>
                <a:tc>
                  <a:txBody>
                    <a:bodyPr/>
                    <a:lstStyle/>
                    <a:p>
                      <a:r>
                        <a:rPr lang="en-US" sz="2400" dirty="0"/>
                        <a:t>7.6</a:t>
                      </a:r>
                    </a:p>
                  </a:txBody>
                  <a:tcPr marL="6636" marR="6636" marT="6636" marB="6636" anchor="ctr"/>
                </a:tc>
              </a:tr>
              <a:tr h="387962">
                <a:tc>
                  <a:txBody>
                    <a:bodyPr/>
                    <a:lstStyle/>
                    <a:p>
                      <a:r>
                        <a:rPr lang="en-US" sz="2400"/>
                        <a:t>9-10</a:t>
                      </a:r>
                    </a:p>
                  </a:txBody>
                  <a:tcPr marL="6636" marR="6636" marT="6636" marB="6636" anchor="ctr"/>
                </a:tc>
                <a:tc>
                  <a:txBody>
                    <a:bodyPr/>
                    <a:lstStyle/>
                    <a:p>
                      <a:r>
                        <a:rPr lang="en-US" sz="2400"/>
                        <a:t>DASFAA - Database Systems for Advanced Applications</a:t>
                      </a:r>
                    </a:p>
                  </a:txBody>
                  <a:tcPr marL="6636" marR="6636" marT="6636" marB="6636" anchor="ctr"/>
                </a:tc>
                <a:tc>
                  <a:txBody>
                    <a:bodyPr/>
                    <a:lstStyle/>
                    <a:p>
                      <a:r>
                        <a:rPr lang="en-US" sz="2400" dirty="0"/>
                        <a:t>18</a:t>
                      </a:r>
                    </a:p>
                  </a:txBody>
                  <a:tcPr marL="6636" marR="6636" marT="6636" marB="6636" anchor="ctr"/>
                </a:tc>
                <a:tc>
                  <a:txBody>
                    <a:bodyPr/>
                    <a:lstStyle/>
                    <a:p>
                      <a:r>
                        <a:rPr lang="en-US" sz="2400"/>
                        <a:t>868</a:t>
                      </a:r>
                    </a:p>
                  </a:txBody>
                  <a:tcPr marL="6636" marR="6636" marT="6636" marB="6636" anchor="ctr"/>
                </a:tc>
                <a:tc>
                  <a:txBody>
                    <a:bodyPr/>
                    <a:lstStyle/>
                    <a:p>
                      <a:r>
                        <a:rPr lang="en-US" sz="2400"/>
                        <a:t>2297</a:t>
                      </a:r>
                    </a:p>
                  </a:txBody>
                  <a:tcPr marL="6636" marR="6636" marT="6636" marB="6636" anchor="ctr"/>
                </a:tc>
                <a:tc>
                  <a:txBody>
                    <a:bodyPr/>
                    <a:lstStyle/>
                    <a:p>
                      <a:r>
                        <a:rPr lang="en-US" sz="2400" dirty="0"/>
                        <a:t>2.6</a:t>
                      </a:r>
                    </a:p>
                  </a:txBody>
                  <a:tcPr marL="6636" marR="6636" marT="6636" marB="6636" anchor="ctr"/>
                </a:tc>
              </a:tr>
              <a:tr h="758022">
                <a:tc>
                  <a:txBody>
                    <a:bodyPr/>
                    <a:lstStyle/>
                    <a:p>
                      <a:r>
                        <a:rPr lang="en-US" sz="2400"/>
                        <a:t>9-10</a:t>
                      </a:r>
                    </a:p>
                  </a:txBody>
                  <a:tcPr marL="6636" marR="6636" marT="6636" marB="6636" anchor="ctr"/>
                </a:tc>
                <a:tc>
                  <a:txBody>
                    <a:bodyPr/>
                    <a:lstStyle/>
                    <a:p>
                      <a:r>
                        <a:rPr lang="en-US" sz="2400"/>
                        <a:t>ICWSM - International Conference on Weblogs and Social Media</a:t>
                      </a:r>
                    </a:p>
                  </a:txBody>
                  <a:tcPr marL="6636" marR="6636" marT="6636" marB="6636" anchor="ctr"/>
                </a:tc>
                <a:tc>
                  <a:txBody>
                    <a:bodyPr/>
                    <a:lstStyle/>
                    <a:p>
                      <a:r>
                        <a:rPr lang="en-US" sz="2400"/>
                        <a:t>18</a:t>
                      </a:r>
                    </a:p>
                  </a:txBody>
                  <a:tcPr marL="6636" marR="6636" marT="6636" marB="6636" anchor="ctr"/>
                </a:tc>
                <a:tc>
                  <a:txBody>
                    <a:bodyPr/>
                    <a:lstStyle/>
                    <a:p>
                      <a:r>
                        <a:rPr lang="en-US" sz="2400"/>
                        <a:t>223</a:t>
                      </a:r>
                    </a:p>
                  </a:txBody>
                  <a:tcPr marL="6636" marR="6636" marT="6636" marB="6636" anchor="ctr"/>
                </a:tc>
                <a:tc>
                  <a:txBody>
                    <a:bodyPr/>
                    <a:lstStyle/>
                    <a:p>
                      <a:r>
                        <a:rPr lang="en-US" sz="2400"/>
                        <a:t>997</a:t>
                      </a:r>
                    </a:p>
                  </a:txBody>
                  <a:tcPr marL="6636" marR="6636" marT="6636" marB="6636" anchor="ctr"/>
                </a:tc>
                <a:tc>
                  <a:txBody>
                    <a:bodyPr/>
                    <a:lstStyle/>
                    <a:p>
                      <a:r>
                        <a:rPr lang="en-US" sz="2400" dirty="0"/>
                        <a:t>4.5</a:t>
                      </a:r>
                    </a:p>
                  </a:txBody>
                  <a:tcPr marL="6636" marR="6636" marT="6636" marB="6636" anchor="ctr"/>
                </a:tc>
              </a:tr>
            </a:tbl>
          </a:graphicData>
        </a:graphic>
      </p:graphicFrame>
      <p:sp>
        <p:nvSpPr>
          <p:cNvPr id="6" name="Rectangle 21"/>
          <p:cNvSpPr>
            <a:spLocks noChangeArrowheads="1"/>
          </p:cNvSpPr>
          <p:nvPr/>
        </p:nvSpPr>
        <p:spPr bwMode="auto">
          <a:xfrm>
            <a:off x="838200" y="2514600"/>
            <a:ext cx="7110413" cy="1384995"/>
          </a:xfrm>
          <a:prstGeom prst="rect">
            <a:avLst/>
          </a:prstGeom>
          <a:solidFill>
            <a:srgbClr val="FBFAE2"/>
          </a:solidFill>
          <a:ln>
            <a:noFill/>
          </a:ln>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err="1" smtClean="0">
                <a:solidFill>
                  <a:schemeClr val="accent2"/>
                </a:solidFill>
                <a:latin typeface="Arial Narrow" pitchFamily="34" charset="0"/>
              </a:rPr>
              <a:t>KDnuggets</a:t>
            </a:r>
            <a:endParaRPr lang="en-US" altLang="en-US" b="1" dirty="0" smtClean="0">
              <a:solidFill>
                <a:schemeClr val="accent2"/>
              </a:solidFill>
              <a:latin typeface="Arial Narrow" pitchFamily="34" charset="0"/>
            </a:endParaRPr>
          </a:p>
          <a:p>
            <a:pPr algn="ctr">
              <a:buFontTx/>
              <a:buNone/>
            </a:pPr>
            <a:r>
              <a:rPr lang="en-US" altLang="en-US" b="1" dirty="0" smtClean="0">
                <a:solidFill>
                  <a:schemeClr val="accent2"/>
                </a:solidFill>
                <a:latin typeface="Arial Narrow" pitchFamily="34" charset="0"/>
              </a:rPr>
              <a:t>http</a:t>
            </a:r>
            <a:r>
              <a:rPr lang="en-US" altLang="en-US" b="1" dirty="0">
                <a:solidFill>
                  <a:schemeClr val="accent2"/>
                </a:solidFill>
                <a:latin typeface="Arial Narrow" pitchFamily="34" charset="0"/>
              </a:rPr>
              <a:t>://www.kdnuggets.com/2013/11/top-conferences-data-mining-data-science.html</a:t>
            </a:r>
            <a:endParaRPr lang="en-US" altLang="en-US" b="1" dirty="0">
              <a:solidFill>
                <a:schemeClr val="accent2"/>
              </a:solidFill>
              <a:latin typeface="Arial Narrow" pitchFamily="34" charset="0"/>
            </a:endParaRPr>
          </a:p>
        </p:txBody>
      </p:sp>
    </p:spTree>
    <p:extLst>
      <p:ext uri="{BB962C8B-B14F-4D97-AF65-F5344CB8AC3E}">
        <p14:creationId xmlns:p14="http://schemas.microsoft.com/office/powerpoint/2010/main" val="417688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5053013" y="2033588"/>
            <a:ext cx="3657600" cy="3657600"/>
            <a:chOff x="2514600" y="2047164"/>
            <a:chExt cx="3657600" cy="3657600"/>
          </a:xfrm>
        </p:grpSpPr>
        <p:sp>
          <p:nvSpPr>
            <p:cNvPr id="22" name="Oval 21"/>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5603" name="Title 1"/>
          <p:cNvSpPr>
            <a:spLocks noGrp="1"/>
          </p:cNvSpPr>
          <p:nvPr>
            <p:ph type="title"/>
          </p:nvPr>
        </p:nvSpPr>
        <p:spPr/>
        <p:txBody>
          <a:bodyPr>
            <a:normAutofit fontScale="90000"/>
          </a:bodyPr>
          <a:lstStyle/>
          <a:p>
            <a:r>
              <a:rPr lang="en-US" altLang="en-US" dirty="0" smtClean="0"/>
              <a:t>Fourth: Validate to avoid </a:t>
            </a:r>
            <a:r>
              <a:rPr lang="en-US" altLang="en-US" dirty="0" err="1" smtClean="0"/>
              <a:t>overfitting</a:t>
            </a:r>
            <a:endParaRPr lang="en-US" altLang="en-US" dirty="0" smtClean="0"/>
          </a:p>
        </p:txBody>
      </p:sp>
      <p:grpSp>
        <p:nvGrpSpPr>
          <p:cNvPr id="25604"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2181225" y="5881688"/>
            <a:ext cx="1165225" cy="523875"/>
          </a:xfrm>
          <a:prstGeom prst="rect">
            <a:avLst/>
          </a:prstGeom>
        </p:spPr>
        <p:txBody>
          <a:bodyPr wrap="none">
            <a:spAutoFit/>
          </a:bodyPr>
          <a:lstStyle/>
          <a:p>
            <a:pPr>
              <a:buFontTx/>
              <a:buNone/>
              <a:defRPr/>
            </a:pPr>
            <a:r>
              <a:rPr lang="en-US" sz="2800" dirty="0">
                <a:latin typeface="+mj-lt"/>
              </a:rPr>
              <a:t>Model</a:t>
            </a:r>
          </a:p>
        </p:txBody>
      </p:sp>
      <p:sp>
        <p:nvSpPr>
          <p:cNvPr id="14" name="Rectangle 13"/>
          <p:cNvSpPr/>
          <p:nvPr/>
        </p:nvSpPr>
        <p:spPr>
          <a:xfrm>
            <a:off x="6243638" y="5883275"/>
            <a:ext cx="1458912" cy="523875"/>
          </a:xfrm>
          <a:prstGeom prst="rect">
            <a:avLst/>
          </a:prstGeom>
        </p:spPr>
        <p:txBody>
          <a:bodyPr wrap="none">
            <a:spAutoFit/>
          </a:bodyPr>
          <a:lstStyle/>
          <a:p>
            <a:pPr>
              <a:buFontTx/>
              <a:buNone/>
              <a:defRPr/>
            </a:pPr>
            <a:r>
              <a:rPr lang="en-US" sz="2800" dirty="0">
                <a:latin typeface="+mj-lt"/>
              </a:rPr>
              <a:t>Validate</a:t>
            </a:r>
          </a:p>
        </p:txBody>
      </p:sp>
    </p:spTree>
    <p:extLst>
      <p:ext uri="{BB962C8B-B14F-4D97-AF65-F5344CB8AC3E}">
        <p14:creationId xmlns:p14="http://schemas.microsoft.com/office/powerpoint/2010/main" val="847908700"/>
      </p:ext>
    </p:extLst>
  </p:cSld>
  <p:clrMapOvr>
    <a:masterClrMapping/>
  </p:clrMapOvr>
  <p:transition spd="slow" advTm="16065"/>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Validation</a:t>
            </a:r>
            <a:endParaRPr lang="en-US" dirty="0"/>
          </a:p>
        </p:txBody>
      </p:sp>
      <p:sp>
        <p:nvSpPr>
          <p:cNvPr id="5" name="Content Placeholder 4"/>
          <p:cNvSpPr>
            <a:spLocks noGrp="1"/>
          </p:cNvSpPr>
          <p:nvPr>
            <p:ph sz="half" idx="2"/>
          </p:nvPr>
        </p:nvSpPr>
        <p:spPr/>
        <p:txBody>
          <a:bodyPr/>
          <a:lstStyle/>
          <a:p>
            <a:r>
              <a:rPr lang="en-US" dirty="0" smtClean="0"/>
              <a:t>If you have enough data random partition into train/validate/test</a:t>
            </a:r>
          </a:p>
          <a:p>
            <a:r>
              <a:rPr lang="en-US" dirty="0" smtClean="0"/>
              <a:t>If you do not have enough data</a:t>
            </a:r>
          </a:p>
          <a:p>
            <a:pPr lvl="1"/>
            <a:r>
              <a:rPr lang="en-US" dirty="0" smtClean="0"/>
              <a:t>Cross validation </a:t>
            </a:r>
          </a:p>
          <a:p>
            <a:r>
              <a:rPr lang="en-US" dirty="0" smtClean="0"/>
              <a:t>Gives confidence to the results when p-value has little meaning</a:t>
            </a:r>
            <a:endParaRPr lang="en-US" dirty="0"/>
          </a:p>
        </p:txBody>
      </p:sp>
      <p:sp>
        <p:nvSpPr>
          <p:cNvPr id="6" name="TextBox 5"/>
          <p:cNvSpPr txBox="1"/>
          <p:nvPr/>
        </p:nvSpPr>
        <p:spPr>
          <a:xfrm>
            <a:off x="609600" y="1600200"/>
            <a:ext cx="3581400" cy="3170099"/>
          </a:xfrm>
          <a:prstGeom prst="rect">
            <a:avLst/>
          </a:prstGeom>
          <a:solidFill>
            <a:srgbClr val="0070C0"/>
          </a:solidFill>
        </p:spPr>
        <p:txBody>
          <a:bodyPr wrap="square" rtlCol="0" anchor="ctr">
            <a:spAutoFit/>
          </a:bodyPr>
          <a:lstStyle/>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smtClean="0">
              <a:solidFill>
                <a:schemeClr val="bg1"/>
              </a:solidFill>
              <a:latin typeface="Arial" panose="020B0604020202020204" pitchFamily="34" charset="0"/>
              <a:cs typeface="Arial" panose="020B0604020202020204" pitchFamily="34" charset="0"/>
            </a:endParaRPr>
          </a:p>
          <a:p>
            <a:pPr algn="ctr"/>
            <a:r>
              <a:rPr lang="en-US" sz="4000" dirty="0" smtClean="0">
                <a:solidFill>
                  <a:schemeClr val="bg1"/>
                </a:solidFill>
                <a:latin typeface="Arial" panose="020B0604020202020204" pitchFamily="34" charset="0"/>
                <a:cs typeface="Arial" panose="020B0604020202020204" pitchFamily="34" charset="0"/>
              </a:rPr>
              <a:t>Training Data</a:t>
            </a:r>
          </a:p>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609600" y="4953000"/>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Validate Data</a:t>
            </a:r>
          </a:p>
        </p:txBody>
      </p:sp>
      <p:sp>
        <p:nvSpPr>
          <p:cNvPr id="8" name="TextBox 7"/>
          <p:cNvSpPr txBox="1"/>
          <p:nvPr/>
        </p:nvSpPr>
        <p:spPr>
          <a:xfrm>
            <a:off x="609600" y="5843587"/>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Test Data</a:t>
            </a:r>
          </a:p>
        </p:txBody>
      </p:sp>
    </p:spTree>
    <p:extLst>
      <p:ext uri="{BB962C8B-B14F-4D97-AF65-F5344CB8AC3E}">
        <p14:creationId xmlns:p14="http://schemas.microsoft.com/office/powerpoint/2010/main" val="4723136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Bias and Variance</a:t>
            </a:r>
            <a:br>
              <a:rPr lang="en-US" dirty="0" smtClean="0"/>
            </a:br>
            <a:r>
              <a:rPr lang="en-US" sz="2700" dirty="0"/>
              <a:t>http://scott.fortmann-roe.com/docs/BiasVariance.html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95400"/>
            <a:ext cx="5570929" cy="5469754"/>
          </a:xfrm>
          <a:prstGeom prst="rect">
            <a:avLst/>
          </a:prstGeom>
        </p:spPr>
      </p:pic>
    </p:spTree>
    <p:extLst>
      <p:ext uri="{BB962C8B-B14F-4D97-AF65-F5344CB8AC3E}">
        <p14:creationId xmlns:p14="http://schemas.microsoft.com/office/powerpoint/2010/main" val="19797190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Validation</a:t>
            </a:r>
            <a:br>
              <a:rPr lang="en-US" dirty="0"/>
            </a:br>
            <a:r>
              <a:rPr lang="en-US" sz="2400" dirty="0"/>
              <a:t>http://scott.fortmann-roe.com/docs/BiasVariance.html</a:t>
            </a:r>
            <a:endParaRPr lang="en-US" dirty="0"/>
          </a:p>
        </p:txBody>
      </p:sp>
      <p:pic>
        <p:nvPicPr>
          <p:cNvPr id="2050" name="Picture 2" descr="http://scott.fortmann-roe.com/docs/docs/BiasVariance/biasvari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56629"/>
            <a:ext cx="8600242" cy="54013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38746" y="2235684"/>
            <a:ext cx="156645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Under fitting</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5867400" y="2235684"/>
            <a:ext cx="142218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Over fitting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062008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fontScale="90000"/>
          </a:bodyPr>
          <a:lstStyle/>
          <a:p>
            <a:r>
              <a:rPr lang="en-US" altLang="en-US" smtClean="0"/>
              <a:t>Sometimes models differ between the two approaches.  Why ?</a:t>
            </a:r>
          </a:p>
        </p:txBody>
      </p:sp>
      <p:grpSp>
        <p:nvGrpSpPr>
          <p:cNvPr id="26627"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1081089" y="5881688"/>
            <a:ext cx="3657599" cy="954107"/>
          </a:xfrm>
          <a:prstGeom prst="rect">
            <a:avLst/>
          </a:prstGeom>
        </p:spPr>
        <p:txBody>
          <a:bodyPr wrap="square">
            <a:spAutoFit/>
          </a:bodyPr>
          <a:lstStyle/>
          <a:p>
            <a:pPr algn="ctr">
              <a:buFontTx/>
              <a:buNone/>
              <a:defRPr/>
            </a:pPr>
            <a:r>
              <a:rPr lang="en-US" sz="2800" dirty="0" smtClean="0">
                <a:latin typeface="+mj-lt"/>
              </a:rPr>
              <a:t>Traditional Science Model</a:t>
            </a:r>
            <a:endParaRPr lang="en-US" sz="2800" dirty="0">
              <a:latin typeface="+mj-lt"/>
            </a:endParaRPr>
          </a:p>
        </p:txBody>
      </p:sp>
      <p:sp>
        <p:nvSpPr>
          <p:cNvPr id="14" name="Rectangle 13"/>
          <p:cNvSpPr/>
          <p:nvPr/>
        </p:nvSpPr>
        <p:spPr>
          <a:xfrm>
            <a:off x="5027613" y="5891212"/>
            <a:ext cx="3657600" cy="954107"/>
          </a:xfrm>
          <a:prstGeom prst="rect">
            <a:avLst/>
          </a:prstGeom>
        </p:spPr>
        <p:txBody>
          <a:bodyPr wrap="square">
            <a:spAutoFit/>
          </a:bodyPr>
          <a:lstStyle/>
          <a:p>
            <a:pPr algn="ctr">
              <a:buFontTx/>
              <a:buNone/>
              <a:defRPr/>
            </a:pPr>
            <a:r>
              <a:rPr lang="en-US" sz="2800" dirty="0" smtClean="0">
                <a:latin typeface="+mj-lt"/>
              </a:rPr>
              <a:t>Validated from </a:t>
            </a:r>
          </a:p>
          <a:p>
            <a:pPr algn="ctr">
              <a:buFontTx/>
              <a:buNone/>
              <a:defRPr/>
            </a:pPr>
            <a:r>
              <a:rPr lang="en-US" sz="2800" dirty="0" smtClean="0">
                <a:latin typeface="+mj-lt"/>
              </a:rPr>
              <a:t>Data Science Model</a:t>
            </a:r>
            <a:endParaRPr lang="en-US" sz="2800" dirty="0">
              <a:latin typeface="+mj-lt"/>
            </a:endParaRPr>
          </a:p>
        </p:txBody>
      </p:sp>
      <p:grpSp>
        <p:nvGrpSpPr>
          <p:cNvPr id="26630" name="Group 11"/>
          <p:cNvGrpSpPr>
            <a:grpSpLocks/>
          </p:cNvGrpSpPr>
          <p:nvPr/>
        </p:nvGrpSpPr>
        <p:grpSpPr bwMode="auto">
          <a:xfrm>
            <a:off x="5027613" y="2070100"/>
            <a:ext cx="3657600" cy="3657600"/>
            <a:chOff x="2514600" y="2047164"/>
            <a:chExt cx="3657600" cy="3657600"/>
          </a:xfrm>
        </p:grpSpPr>
        <p:sp>
          <p:nvSpPr>
            <p:cNvPr id="13" name="Oval 12"/>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1351669967"/>
      </p:ext>
    </p:extLst>
  </p:cSld>
  <p:clrMapOvr>
    <a:masterClrMapping/>
  </p:clrMapOvr>
  <p:transition spd="slow" advTm="4883"/>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Comparison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694147062"/>
              </p:ext>
            </p:extLst>
          </p:nvPr>
        </p:nvGraphicFramePr>
        <p:xfrm>
          <a:off x="228600" y="870446"/>
          <a:ext cx="8674232" cy="5882640"/>
        </p:xfrm>
        <a:graphic>
          <a:graphicData uri="http://schemas.openxmlformats.org/drawingml/2006/table">
            <a:tbl>
              <a:tblPr firstRow="1" bandRow="1">
                <a:tableStyleId>{5C22544A-7EE6-4342-B048-85BDC9FD1C3A}</a:tableStyleId>
              </a:tblPr>
              <a:tblGrid>
                <a:gridCol w="1535262"/>
                <a:gridCol w="3070525"/>
                <a:gridCol w="4068445"/>
              </a:tblGrid>
              <a:tr h="393427">
                <a:tc>
                  <a:txBody>
                    <a:bodyPr/>
                    <a:lstStyle/>
                    <a:p>
                      <a:endParaRPr lang="en-US" sz="2000" dirty="0"/>
                    </a:p>
                  </a:txBody>
                  <a:tcPr/>
                </a:tc>
                <a:tc>
                  <a:txBody>
                    <a:bodyPr/>
                    <a:lstStyle/>
                    <a:p>
                      <a:pPr algn="ctr"/>
                      <a:r>
                        <a:rPr lang="en-US" sz="2000" dirty="0" smtClean="0"/>
                        <a:t>Traditional Science</a:t>
                      </a:r>
                      <a:endParaRPr lang="en-US" sz="2000" dirty="0"/>
                    </a:p>
                  </a:txBody>
                  <a:tcPr/>
                </a:tc>
                <a:tc>
                  <a:txBody>
                    <a:bodyPr/>
                    <a:lstStyle/>
                    <a:p>
                      <a:pPr algn="ctr"/>
                      <a:r>
                        <a:rPr lang="en-US" sz="2000" dirty="0" smtClean="0"/>
                        <a:t>Data Science</a:t>
                      </a:r>
                      <a:endParaRPr lang="en-US" sz="2000" dirty="0"/>
                    </a:p>
                  </a:txBody>
                  <a:tcPr/>
                </a:tc>
              </a:tr>
              <a:tr h="363164">
                <a:tc>
                  <a:txBody>
                    <a:bodyPr/>
                    <a:lstStyle/>
                    <a:p>
                      <a:r>
                        <a:rPr lang="en-US" dirty="0" smtClean="0"/>
                        <a:t>Common</a:t>
                      </a:r>
                      <a:endParaRPr lang="en-US" dirty="0"/>
                    </a:p>
                  </a:txBody>
                  <a:tcPr/>
                </a:tc>
                <a:tc gridSpan="2">
                  <a:txBody>
                    <a:bodyPr/>
                    <a:lstStyle/>
                    <a:p>
                      <a:r>
                        <a:rPr lang="en-US" altLang="en-US" dirty="0" smtClean="0"/>
                        <a:t>Use statistics to model from the data points (number of</a:t>
                      </a:r>
                      <a:r>
                        <a:rPr lang="en-US" altLang="en-US" baseline="0" dirty="0" smtClean="0"/>
                        <a:t> data does matter)</a:t>
                      </a:r>
                      <a:endParaRPr lang="en-US" altLang="en-US" dirty="0" smtClean="0"/>
                    </a:p>
                  </a:txBody>
                  <a:tcPr/>
                </a:tc>
                <a:tc hMerge="1">
                  <a:txBody>
                    <a:bodyPr/>
                    <a:lstStyle/>
                    <a:p>
                      <a:endParaRPr lang="en-US"/>
                    </a:p>
                  </a:txBody>
                  <a:tcPr/>
                </a:tc>
              </a:tr>
              <a:tr h="363164">
                <a:tc>
                  <a:txBody>
                    <a:bodyPr/>
                    <a:lstStyle/>
                    <a:p>
                      <a:r>
                        <a:rPr lang="en-US" dirty="0" smtClean="0"/>
                        <a:t>Focus</a:t>
                      </a:r>
                      <a:endParaRPr lang="en-US" dirty="0"/>
                    </a:p>
                  </a:txBody>
                  <a:tcPr/>
                </a:tc>
                <a:tc>
                  <a:txBody>
                    <a:bodyPr/>
                    <a:lstStyle/>
                    <a:p>
                      <a:pPr marL="0" indent="0">
                        <a:buFont typeface="Arial" panose="020B0604020202020204" pitchFamily="34" charset="0"/>
                        <a:buNone/>
                      </a:pPr>
                      <a:r>
                        <a:rPr lang="en-US" dirty="0" smtClean="0"/>
                        <a:t>Usually</a:t>
                      </a:r>
                      <a:r>
                        <a:rPr lang="en-US" baseline="0" dirty="0" smtClean="0"/>
                        <a:t> more about causation</a:t>
                      </a:r>
                      <a:endParaRPr lang="en-US" dirty="0"/>
                    </a:p>
                  </a:txBody>
                  <a:tcPr/>
                </a:tc>
                <a:tc>
                  <a:txBody>
                    <a:bodyPr/>
                    <a:lstStyle/>
                    <a:p>
                      <a:pPr marL="0" lvl="2" indent="0">
                        <a:buFont typeface="Arial" panose="020B0604020202020204" pitchFamily="34" charset="0"/>
                        <a:buNone/>
                      </a:pPr>
                      <a:r>
                        <a:rPr lang="en-US" dirty="0" smtClean="0"/>
                        <a:t>STRONG correlation</a:t>
                      </a:r>
                    </a:p>
                  </a:txBody>
                  <a:tcPr/>
                </a:tc>
              </a:tr>
              <a:tr h="2539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a:t>
                      </a:r>
                    </a:p>
                    <a:p>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smtClean="0"/>
                        <a:t>Mostly Based on theory (deductive) decide what to measure - green only</a:t>
                      </a:r>
                    </a:p>
                    <a:p>
                      <a:pPr marL="285750" lvl="1" indent="-285750">
                        <a:buFont typeface="Arial" panose="020B0604020202020204" pitchFamily="34" charset="0"/>
                        <a:buChar char="•"/>
                      </a:pPr>
                      <a:r>
                        <a:rPr lang="en-US" altLang="en-US" dirty="0" smtClean="0"/>
                        <a:t>With out seeing the other colors</a:t>
                      </a:r>
                    </a:p>
                    <a:p>
                      <a:pPr marL="285750" lvl="1" indent="-285750">
                        <a:buFont typeface="Arial" panose="020B0604020202020204" pitchFamily="34" charset="0"/>
                        <a:buChar char="•"/>
                      </a:pPr>
                      <a:r>
                        <a:rPr lang="en-US" altLang="en-US" dirty="0" smtClean="0"/>
                        <a:t>Slow iterative</a:t>
                      </a:r>
                      <a:r>
                        <a:rPr lang="en-US" altLang="en-US" baseline="0" dirty="0" smtClean="0"/>
                        <a:t> process to discovery</a:t>
                      </a:r>
                      <a:endParaRPr lang="en-US" altLang="en-US" dirty="0" smtClean="0"/>
                    </a:p>
                    <a:p>
                      <a:pPr marL="285750" indent="-285750">
                        <a:buFont typeface="Arial" panose="020B0604020202020204" pitchFamily="34" charset="0"/>
                        <a:buChar char="•"/>
                      </a:pPr>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Iterate between deductive (theory based top down) and inductive (data based bottom up) reasoning to figure out what</a:t>
                      </a:r>
                      <a:r>
                        <a:rPr lang="en-US" baseline="0" dirty="0" smtClean="0"/>
                        <a:t> to measure</a:t>
                      </a:r>
                      <a:r>
                        <a:rPr lang="en-US" dirty="0" smtClean="0"/>
                        <a:t> : can see the other colors,</a:t>
                      </a:r>
                      <a:r>
                        <a:rPr lang="en-US" baseline="0" dirty="0" smtClean="0"/>
                        <a:t> so use existing data to </a:t>
                      </a:r>
                      <a:r>
                        <a:rPr lang="en-US" dirty="0" smtClean="0"/>
                        <a:t>compare</a:t>
                      </a:r>
                    </a:p>
                    <a:p>
                      <a:pPr marL="285750" lvl="2" indent="-285750">
                        <a:buFont typeface="Arial" panose="020B0604020202020204" pitchFamily="34" charset="0"/>
                        <a:buChar char="•"/>
                      </a:pPr>
                      <a:r>
                        <a:rPr lang="en-US" dirty="0" smtClean="0"/>
                        <a:t>Different from fishing for results or</a:t>
                      </a:r>
                      <a:r>
                        <a:rPr lang="en-US" baseline="0" dirty="0" smtClean="0"/>
                        <a:t> </a:t>
                      </a:r>
                      <a:r>
                        <a:rPr lang="en-US" baseline="0" dirty="0" err="1" smtClean="0"/>
                        <a:t>atheoretical</a:t>
                      </a:r>
                      <a:endParaRPr lang="en-US" baseline="0" dirty="0" smtClean="0"/>
                    </a:p>
                    <a:p>
                      <a:pPr marL="285750" lvl="2" indent="-285750">
                        <a:buFont typeface="Arial" panose="020B0604020202020204" pitchFamily="34" charset="0"/>
                        <a:buChar char="•"/>
                      </a:pPr>
                      <a:r>
                        <a:rPr lang="en-US" baseline="0" dirty="0" smtClean="0"/>
                        <a:t>Faster iteration to discovery</a:t>
                      </a:r>
                      <a:endParaRPr lang="en-US" dirty="0" smtClean="0"/>
                    </a:p>
                  </a:txBody>
                  <a:tcPr/>
                </a:tc>
              </a:tr>
              <a:tr h="635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 Error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t>Reduce/minimize by designing experiments well</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Know what it is, adjust for it as best as possible.  Usually use data that exist</a:t>
                      </a:r>
                    </a:p>
                  </a:txBody>
                  <a:tcPr/>
                </a:tc>
              </a:tr>
              <a:tr h="635535">
                <a:tc>
                  <a:txBody>
                    <a:bodyPr/>
                    <a:lstStyle/>
                    <a:p>
                      <a:r>
                        <a:rPr lang="en-US" altLang="en-US" dirty="0" smtClean="0"/>
                        <a:t>Bias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Random Points, oversampling</a:t>
                      </a:r>
                    </a:p>
                    <a:p>
                      <a:endParaRPr lang="en-US" dirty="0"/>
                    </a:p>
                  </a:txBody>
                  <a:tcPr/>
                </a:tc>
                <a:tc>
                  <a:txBody>
                    <a:bodyPr/>
                    <a:lstStyle/>
                    <a:p>
                      <a:r>
                        <a:rPr lang="en-US" dirty="0" smtClean="0"/>
                        <a:t>Validation is very important: be careful</a:t>
                      </a:r>
                      <a:r>
                        <a:rPr lang="en-US" baseline="0" dirty="0" smtClean="0"/>
                        <a:t> not to over fit to the data, </a:t>
                      </a:r>
                      <a:r>
                        <a:rPr lang="en-US" dirty="0" smtClean="0"/>
                        <a:t>Know the bias</a:t>
                      </a:r>
                      <a:endParaRPr lang="en-US" dirty="0"/>
                    </a:p>
                  </a:txBody>
                  <a:tcPr/>
                </a:tc>
              </a:tr>
              <a:tr h="907909">
                <a:tc>
                  <a:txBody>
                    <a:bodyPr/>
                    <a:lstStyle/>
                    <a:p>
                      <a:r>
                        <a:rPr lang="en-US" altLang="en-US" dirty="0" smtClean="0"/>
                        <a:t>Main issue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Are there enough points</a:t>
                      </a:r>
                      <a:r>
                        <a:rPr lang="en-US" altLang="en-US" baseline="0" dirty="0" smtClean="0"/>
                        <a:t> to get the full picture?</a:t>
                      </a:r>
                      <a:endParaRPr lang="en-US" altLang="en-US" dirty="0" smtClean="0"/>
                    </a:p>
                  </a:txBody>
                  <a:tcPr/>
                </a:tc>
                <a:tc>
                  <a:txBody>
                    <a:bodyPr/>
                    <a:lstStyle/>
                    <a:p>
                      <a:r>
                        <a:rPr lang="en-US" dirty="0" smtClean="0"/>
                        <a:t>Is the data clean enough?</a:t>
                      </a:r>
                    </a:p>
                    <a:p>
                      <a:r>
                        <a:rPr lang="en-US" dirty="0" smtClean="0"/>
                        <a:t>Is the data representative</a:t>
                      </a:r>
                      <a:r>
                        <a:rPr lang="en-US" baseline="0" dirty="0" smtClean="0"/>
                        <a:t> ?</a:t>
                      </a:r>
                      <a:endParaRPr lang="en-US" dirty="0" smtClean="0"/>
                    </a:p>
                    <a:p>
                      <a:r>
                        <a:rPr lang="en-US" dirty="0" smtClean="0"/>
                        <a:t>Sensitivity analysis</a:t>
                      </a:r>
                    </a:p>
                  </a:txBody>
                  <a:tcPr/>
                </a:tc>
              </a:tr>
            </a:tbl>
          </a:graphicData>
        </a:graphic>
      </p:graphicFrame>
    </p:spTree>
    <p:extLst>
      <p:ext uri="{BB962C8B-B14F-4D97-AF65-F5344CB8AC3E}">
        <p14:creationId xmlns:p14="http://schemas.microsoft.com/office/powerpoint/2010/main" val="3684605469"/>
      </p:ext>
    </p:extLst>
  </p:cSld>
  <p:clrMapOvr>
    <a:masterClrMapping/>
  </p:clrMapOvr>
  <mc:AlternateContent xmlns:mc="http://schemas.openxmlformats.org/markup-compatibility/2006" xmlns:p14="http://schemas.microsoft.com/office/powerpoint/2010/main">
    <mc:Choice Requires="p14">
      <p:transition spd="slow" p14:dur="2000" advTm="11092"/>
    </mc:Choice>
    <mc:Fallback xmlns="">
      <p:transition spd="slow" advTm="11092"/>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7498162"/>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Both are about understanding/developing general models from many data points (variance &amp; bias).  The critical part is good measurement.</a:t>
            </a:r>
            <a:endParaRPr lang="en-US" altLang="en-US" dirty="0">
              <a:solidFill>
                <a:schemeClr val="accent2"/>
              </a:solidFill>
            </a:endParaRPr>
          </a:p>
        </p:txBody>
      </p:sp>
      <p:pic>
        <p:nvPicPr>
          <p:cNvPr id="11" name="Picture 2" descr="http://scott.fortmann-roe.com/docs/docs/BiasVariance/biasvarian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5663" y="4560494"/>
            <a:ext cx="3075537" cy="193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65543"/>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Statistics: Hypothesis driven</a:t>
            </a:r>
          </a:p>
          <a:p>
            <a:pPr lvl="1"/>
            <a:r>
              <a:rPr lang="en-US" altLang="en-US" dirty="0" smtClean="0">
                <a:solidFill>
                  <a:schemeClr val="accent2"/>
                </a:solidFill>
              </a:rPr>
              <a:t>Data Science: Iterate between deductive (theory based top down) and inductive reasoning (data based bottom up).  </a:t>
            </a:r>
          </a:p>
          <a:p>
            <a:pPr lvl="1"/>
            <a:r>
              <a:rPr lang="en-US" altLang="en-US" dirty="0" smtClean="0">
                <a:solidFill>
                  <a:schemeClr val="accent2"/>
                </a:solidFill>
              </a:rPr>
              <a:t>MUST validate. Sensitivity analysis is important</a:t>
            </a:r>
            <a:endParaRPr lang="en-US" altLang="en-US" dirty="0">
              <a:solidFill>
                <a:schemeClr val="accent2"/>
              </a:solidFill>
            </a:endParaRPr>
          </a:p>
        </p:txBody>
      </p:sp>
    </p:spTree>
    <p:extLst>
      <p:ext uri="{BB962C8B-B14F-4D97-AF65-F5344CB8AC3E}">
        <p14:creationId xmlns:p14="http://schemas.microsoft.com/office/powerpoint/2010/main" val="1656057434"/>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Use data science first to develop analytic data sets from secondary data</a:t>
            </a:r>
          </a:p>
          <a:p>
            <a:pPr lvl="1"/>
            <a:r>
              <a:rPr lang="en-US" altLang="en-US" dirty="0" smtClean="0">
                <a:solidFill>
                  <a:schemeClr val="accent2"/>
                </a:solidFill>
              </a:rPr>
              <a:t>Then use statistics to run traditional models (causation) OR</a:t>
            </a:r>
          </a:p>
          <a:p>
            <a:pPr lvl="1"/>
            <a:r>
              <a:rPr lang="en-US" altLang="en-US" dirty="0" smtClean="0">
                <a:solidFill>
                  <a:schemeClr val="accent2"/>
                </a:solidFill>
              </a:rPr>
              <a:t>more descriptive models (correlation)</a:t>
            </a:r>
            <a:endParaRPr lang="en-US" altLang="en-US" dirty="0">
              <a:solidFill>
                <a:schemeClr val="accent2"/>
              </a:solidFill>
            </a:endParaRPr>
          </a:p>
        </p:txBody>
      </p:sp>
    </p:spTree>
    <p:extLst>
      <p:ext uri="{BB962C8B-B14F-4D97-AF65-F5344CB8AC3E}">
        <p14:creationId xmlns:p14="http://schemas.microsoft.com/office/powerpoint/2010/main" val="3717888629"/>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related fields</a:t>
            </a:r>
            <a:endParaRPr lang="en-US" dirty="0"/>
          </a:p>
        </p:txBody>
      </p:sp>
      <p:sp>
        <p:nvSpPr>
          <p:cNvPr id="3" name="Content Placeholder 2"/>
          <p:cNvSpPr>
            <a:spLocks noGrp="1"/>
          </p:cNvSpPr>
          <p:nvPr>
            <p:ph idx="1"/>
          </p:nvPr>
        </p:nvSpPr>
        <p:spPr>
          <a:xfrm>
            <a:off x="457200" y="1524000"/>
            <a:ext cx="6324600" cy="4876800"/>
          </a:xfrm>
        </p:spPr>
        <p:txBody>
          <a:bodyPr>
            <a:normAutofit fontScale="85000" lnSpcReduction="20000"/>
          </a:bodyPr>
          <a:lstStyle/>
          <a:p>
            <a:r>
              <a:rPr lang="en-US" dirty="0" smtClean="0"/>
              <a:t>IEEE big data conference</a:t>
            </a:r>
          </a:p>
          <a:p>
            <a:r>
              <a:rPr lang="en-US" dirty="0" smtClean="0"/>
              <a:t>Information </a:t>
            </a:r>
            <a:r>
              <a:rPr lang="en-US" dirty="0"/>
              <a:t>Science (ontology, data curation)</a:t>
            </a:r>
          </a:p>
          <a:p>
            <a:r>
              <a:rPr lang="en-US" dirty="0" smtClean="0"/>
              <a:t>HCI </a:t>
            </a:r>
            <a:r>
              <a:rPr lang="en-US" dirty="0"/>
              <a:t>(CHI): Human computer Interaction</a:t>
            </a:r>
          </a:p>
          <a:p>
            <a:r>
              <a:rPr lang="en-US" dirty="0" smtClean="0"/>
              <a:t>Machine Learning/AI</a:t>
            </a:r>
          </a:p>
          <a:p>
            <a:r>
              <a:rPr lang="en-US" dirty="0" smtClean="0"/>
              <a:t>NLP</a:t>
            </a:r>
          </a:p>
          <a:p>
            <a:r>
              <a:rPr lang="en-US" dirty="0" smtClean="0"/>
              <a:t>Bioinformatics: genomic data</a:t>
            </a:r>
          </a:p>
          <a:p>
            <a:r>
              <a:rPr lang="en-US" dirty="0" smtClean="0"/>
              <a:t>Medical Informatics</a:t>
            </a:r>
          </a:p>
          <a:p>
            <a:pPr lvl="1"/>
            <a:r>
              <a:rPr lang="en-US" dirty="0" smtClean="0"/>
              <a:t>American Medical Informatics Association</a:t>
            </a:r>
          </a:p>
          <a:p>
            <a:pPr lvl="2"/>
            <a:r>
              <a:rPr lang="en-US" dirty="0" smtClean="0"/>
              <a:t>Spring AMIA (SF)</a:t>
            </a:r>
          </a:p>
          <a:p>
            <a:pPr lvl="2"/>
            <a:r>
              <a:rPr lang="en-US" dirty="0" smtClean="0"/>
              <a:t>Fall annual symposium AMIA</a:t>
            </a:r>
          </a:p>
          <a:p>
            <a:pPr lvl="2"/>
            <a:r>
              <a:rPr lang="en-US" dirty="0" smtClean="0"/>
              <a:t>vendors</a:t>
            </a:r>
          </a:p>
          <a:p>
            <a:pPr lvl="1"/>
            <a:r>
              <a:rPr lang="en-US" dirty="0" smtClean="0"/>
              <a:t>Journal AMIA</a:t>
            </a:r>
          </a:p>
          <a:p>
            <a:pPr marL="0" indent="0">
              <a:buNone/>
            </a:pPr>
            <a:endParaRPr lang="en-US" dirty="0"/>
          </a:p>
        </p:txBody>
      </p:sp>
      <p:graphicFrame>
        <p:nvGraphicFramePr>
          <p:cNvPr id="5" name="Diagram 4"/>
          <p:cNvGraphicFramePr/>
          <p:nvPr>
            <p:extLst>
              <p:ext uri="{D42A27DB-BD31-4B8C-83A1-F6EECF244321}">
                <p14:modId xmlns:p14="http://schemas.microsoft.com/office/powerpoint/2010/main" val="3021557823"/>
              </p:ext>
            </p:extLst>
          </p:nvPr>
        </p:nvGraphicFramePr>
        <p:xfrm>
          <a:off x="6781800" y="1447800"/>
          <a:ext cx="2209800" cy="49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7544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a:t>What is Population Informatics &amp; the Social Genome ?</a:t>
            </a:r>
          </a:p>
          <a:p>
            <a:r>
              <a:rPr lang="en-US" dirty="0" smtClean="0"/>
              <a:t>How is Data Science different from traditional science?</a:t>
            </a:r>
          </a:p>
          <a:p>
            <a:r>
              <a:rPr lang="en-US" dirty="0" smtClean="0">
                <a:solidFill>
                  <a:srgbClr val="0070C0"/>
                </a:solidFill>
              </a:rPr>
              <a:t>Conclusion: Doing research with Big Data</a:t>
            </a:r>
          </a:p>
        </p:txBody>
      </p:sp>
    </p:spTree>
    <p:extLst>
      <p:ext uri="{BB962C8B-B14F-4D97-AF65-F5344CB8AC3E}">
        <p14:creationId xmlns:p14="http://schemas.microsoft.com/office/powerpoint/2010/main" val="3682196663"/>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Scientific Process: Traditional</a:t>
            </a:r>
            <a:endParaRPr lang="en-US" dirty="0"/>
          </a:p>
        </p:txBody>
      </p:sp>
      <p:sp>
        <p:nvSpPr>
          <p:cNvPr id="24" name="Content Placeholder 23"/>
          <p:cNvSpPr>
            <a:spLocks noGrp="1"/>
          </p:cNvSpPr>
          <p:nvPr>
            <p:ph idx="1"/>
          </p:nvPr>
        </p:nvSpPr>
        <p:spPr/>
        <p:txBody>
          <a:bodyPr/>
          <a:lstStyle/>
          <a:p>
            <a:r>
              <a:rPr lang="en-US" dirty="0"/>
              <a:t>One research project: one cycle</a:t>
            </a:r>
          </a:p>
          <a:p>
            <a:r>
              <a:rPr lang="en-US" dirty="0"/>
              <a:t>Iteratively build on prior work : spiral - SLOW</a:t>
            </a:r>
          </a:p>
          <a:p>
            <a:pPr marL="0" indent="0">
              <a:buNone/>
            </a:pPr>
            <a:endParaRPr lang="en-US" dirty="0"/>
          </a:p>
        </p:txBody>
      </p:sp>
      <p:sp>
        <p:nvSpPr>
          <p:cNvPr id="7" name="Content Placeholder 6"/>
          <p:cNvSpPr txBox="1">
            <a:spLocks/>
          </p:cNvSpPr>
          <p:nvPr/>
        </p:nvSpPr>
        <p:spPr bwMode="auto">
          <a:xfrm>
            <a:off x="6096000" y="5754238"/>
            <a:ext cx="2743200" cy="722762"/>
          </a:xfrm>
          <a:prstGeom prst="rect">
            <a:avLst/>
          </a:prstGeom>
          <a:solidFill>
            <a:srgbClr val="FFFFCC"/>
          </a:solid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smtClean="0">
                <a:solidFill>
                  <a:schemeClr val="accent2"/>
                </a:solidFill>
              </a:rPr>
              <a:t>Minor iterations</a:t>
            </a:r>
          </a:p>
          <a:p>
            <a:pPr algn="ctr">
              <a:buFont typeface="Wingdings" pitchFamily="2" charset="2"/>
              <a:buNone/>
            </a:pPr>
            <a:r>
              <a:rPr lang="en-US" altLang="en-US" sz="2000" dirty="0" smtClean="0">
                <a:solidFill>
                  <a:schemeClr val="accent2"/>
                </a:solidFill>
              </a:rPr>
              <a:t>Pilot / pretest Data </a:t>
            </a:r>
            <a:endParaRPr lang="en-US" altLang="en-US" sz="2000" dirty="0"/>
          </a:p>
        </p:txBody>
      </p:sp>
      <p:grpSp>
        <p:nvGrpSpPr>
          <p:cNvPr id="26" name="Group 25"/>
          <p:cNvGrpSpPr/>
          <p:nvPr/>
        </p:nvGrpSpPr>
        <p:grpSpPr>
          <a:xfrm>
            <a:off x="2362200" y="2819400"/>
            <a:ext cx="4091536" cy="3574555"/>
            <a:chOff x="370767" y="1371600"/>
            <a:chExt cx="3306271" cy="2964955"/>
          </a:xfrm>
        </p:grpSpPr>
        <p:grpSp>
          <p:nvGrpSpPr>
            <p:cNvPr id="27" name="Group 26"/>
            <p:cNvGrpSpPr/>
            <p:nvPr/>
          </p:nvGrpSpPr>
          <p:grpSpPr>
            <a:xfrm>
              <a:off x="403777" y="1611686"/>
              <a:ext cx="3240251" cy="2484783"/>
              <a:chOff x="381000" y="1654314"/>
              <a:chExt cx="3240251" cy="2484783"/>
            </a:xfrm>
          </p:grpSpPr>
          <p:sp>
            <p:nvSpPr>
              <p:cNvPr id="33" name="TextBox 32"/>
              <p:cNvSpPr txBox="1"/>
              <p:nvPr/>
            </p:nvSpPr>
            <p:spPr>
              <a:xfrm>
                <a:off x="1099508" y="1654314"/>
                <a:ext cx="1803235"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Theory</a:t>
                </a:r>
              </a:p>
              <a:p>
                <a:pPr algn="ctr"/>
                <a:r>
                  <a:rPr lang="en-US" sz="2000" b="1" dirty="0" smtClean="0">
                    <a:solidFill>
                      <a:schemeClr val="tx2"/>
                    </a:solidFill>
                    <a:latin typeface="Arial" panose="020B0604020202020204" pitchFamily="34" charset="0"/>
                    <a:cs typeface="Arial" panose="020B0604020202020204" pitchFamily="34" charset="0"/>
                  </a:rPr>
                  <a:t>Development</a:t>
                </a:r>
                <a:endParaRPr lang="en-US" sz="2000" b="1" dirty="0">
                  <a:solidFill>
                    <a:schemeClr val="tx2"/>
                  </a:solidFill>
                  <a:latin typeface="Arial" panose="020B0604020202020204" pitchFamily="34" charset="0"/>
                  <a:cs typeface="Arial" panose="020B0604020202020204" pitchFamily="34" charset="0"/>
                </a:endParaRPr>
              </a:p>
            </p:txBody>
          </p:sp>
          <p:sp>
            <p:nvSpPr>
              <p:cNvPr id="34" name="TextBox 33"/>
              <p:cNvSpPr txBox="1"/>
              <p:nvPr/>
            </p:nvSpPr>
            <p:spPr>
              <a:xfrm>
                <a:off x="1270084" y="3431211"/>
                <a:ext cx="1462083"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Empirical</a:t>
                </a:r>
              </a:p>
              <a:p>
                <a:pPr algn="ctr"/>
                <a:r>
                  <a:rPr lang="en-US" sz="2000" b="1" dirty="0" smtClean="0">
                    <a:solidFill>
                      <a:schemeClr val="tx2"/>
                    </a:solidFill>
                    <a:latin typeface="Arial" panose="020B0604020202020204" pitchFamily="34" charset="0"/>
                    <a:cs typeface="Arial" panose="020B0604020202020204" pitchFamily="34" charset="0"/>
                  </a:rPr>
                  <a:t>Data</a:t>
                </a:r>
                <a:endParaRPr lang="en-US" sz="2000" b="1" dirty="0">
                  <a:solidFill>
                    <a:schemeClr val="tx2"/>
                  </a:solidFill>
                  <a:latin typeface="Arial" panose="020B0604020202020204" pitchFamily="34" charset="0"/>
                  <a:cs typeface="Arial" panose="020B0604020202020204" pitchFamily="34" charset="0"/>
                </a:endParaRPr>
              </a:p>
            </p:txBody>
          </p:sp>
          <p:sp>
            <p:nvSpPr>
              <p:cNvPr id="35" name="TextBox 34"/>
              <p:cNvSpPr txBox="1"/>
              <p:nvPr/>
            </p:nvSpPr>
            <p:spPr>
              <a:xfrm>
                <a:off x="2193899" y="2539285"/>
                <a:ext cx="1427352"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Deductive</a:t>
                </a:r>
              </a:p>
              <a:p>
                <a:pPr algn="ctr"/>
                <a:r>
                  <a:rPr lang="en-US" sz="2000" b="1" dirty="0" smtClean="0">
                    <a:solidFill>
                      <a:schemeClr val="tx2"/>
                    </a:solidFill>
                    <a:latin typeface="Arial" panose="020B0604020202020204" pitchFamily="34" charset="0"/>
                    <a:cs typeface="Arial" panose="020B0604020202020204" pitchFamily="34" charset="0"/>
                  </a:rPr>
                  <a:t>Model</a:t>
                </a:r>
                <a:endParaRPr lang="en-US" sz="2000" b="1" dirty="0">
                  <a:solidFill>
                    <a:schemeClr val="tx2"/>
                  </a:solidFill>
                  <a:latin typeface="Arial" panose="020B0604020202020204" pitchFamily="34" charset="0"/>
                  <a:cs typeface="Arial" panose="020B0604020202020204" pitchFamily="34" charset="0"/>
                </a:endParaRPr>
              </a:p>
            </p:txBody>
          </p:sp>
          <p:sp>
            <p:nvSpPr>
              <p:cNvPr id="36" name="TextBox 35"/>
              <p:cNvSpPr txBox="1"/>
              <p:nvPr/>
            </p:nvSpPr>
            <p:spPr>
              <a:xfrm>
                <a:off x="381000" y="2539285"/>
                <a:ext cx="1372237"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Inductive</a:t>
                </a:r>
              </a:p>
              <a:p>
                <a:pPr algn="ctr"/>
                <a:r>
                  <a:rPr lang="en-US" sz="2000" b="1" dirty="0" smtClean="0">
                    <a:solidFill>
                      <a:schemeClr val="tx2"/>
                    </a:solidFill>
                    <a:latin typeface="Arial" panose="020B0604020202020204" pitchFamily="34" charset="0"/>
                    <a:cs typeface="Arial" panose="020B0604020202020204" pitchFamily="34" charset="0"/>
                  </a:rPr>
                  <a:t>Model</a:t>
                </a:r>
                <a:endParaRPr lang="en-US" sz="2000" b="1" dirty="0">
                  <a:solidFill>
                    <a:schemeClr val="tx2"/>
                  </a:solidFill>
                  <a:latin typeface="Arial" panose="020B0604020202020204" pitchFamily="34" charset="0"/>
                  <a:cs typeface="Arial" panose="020B0604020202020204" pitchFamily="34" charset="0"/>
                </a:endParaRPr>
              </a:p>
            </p:txBody>
          </p:sp>
        </p:grpSp>
        <p:grpSp>
          <p:nvGrpSpPr>
            <p:cNvPr id="28" name="Group 27"/>
            <p:cNvGrpSpPr/>
            <p:nvPr/>
          </p:nvGrpSpPr>
          <p:grpSpPr>
            <a:xfrm>
              <a:off x="370767" y="1371600"/>
              <a:ext cx="3306271" cy="2964955"/>
              <a:chOff x="370767" y="1371600"/>
              <a:chExt cx="3306271" cy="2964955"/>
            </a:xfrm>
          </p:grpSpPr>
          <p:sp>
            <p:nvSpPr>
              <p:cNvPr id="29" name="Curved Down Arrow 28"/>
              <p:cNvSpPr/>
              <p:nvPr/>
            </p:nvSpPr>
            <p:spPr>
              <a:xfrm rot="3044057">
                <a:off x="2472977" y="1848727"/>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0" name="Curved Down Arrow 29"/>
              <p:cNvSpPr/>
              <p:nvPr/>
            </p:nvSpPr>
            <p:spPr>
              <a:xfrm rot="13844057">
                <a:off x="303349" y="3542203"/>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1" name="Curved Down Arrow 30"/>
              <p:cNvSpPr/>
              <p:nvPr/>
            </p:nvSpPr>
            <p:spPr>
              <a:xfrm rot="8444057">
                <a:off x="2405559" y="3609621"/>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2" name="Curved Down Arrow 31"/>
              <p:cNvSpPr/>
              <p:nvPr/>
            </p:nvSpPr>
            <p:spPr>
              <a:xfrm rot="19244057">
                <a:off x="370767" y="1781309"/>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76459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Scientific Process: Data Science</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90812" y="4267200"/>
            <a:ext cx="3719513" cy="2482850"/>
          </a:xfrm>
          <a:prstGeom prst="rect">
            <a:avLst/>
          </a:prstGeom>
          <a:noFill/>
        </p:spPr>
      </p:pic>
      <p:sp>
        <p:nvSpPr>
          <p:cNvPr id="6" name="Content Placeholder 5"/>
          <p:cNvSpPr txBox="1">
            <a:spLocks/>
          </p:cNvSpPr>
          <p:nvPr/>
        </p:nvSpPr>
        <p:spPr>
          <a:xfrm>
            <a:off x="4489539" y="1600200"/>
            <a:ext cx="4197261" cy="50292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smtClean="0"/>
              <a:t>One research project: numerous cycles</a:t>
            </a:r>
          </a:p>
          <a:p>
            <a:r>
              <a:rPr lang="en-US" sz="2800" dirty="0" smtClean="0"/>
              <a:t>Iteratively refine question until satisfied: spiral – FAST progress</a:t>
            </a:r>
          </a:p>
          <a:p>
            <a:pPr lvl="1"/>
            <a:r>
              <a:rPr lang="en-US" sz="2400" dirty="0" smtClean="0"/>
              <a:t>Agile &amp; accurate movement around the data</a:t>
            </a:r>
          </a:p>
          <a:p>
            <a:r>
              <a:rPr lang="en-US" sz="2800" dirty="0" smtClean="0"/>
              <a:t>Final answer </a:t>
            </a:r>
          </a:p>
          <a:p>
            <a:pPr lvl="1"/>
            <a:r>
              <a:rPr lang="en-US" sz="2400" dirty="0"/>
              <a:t>if required data </a:t>
            </a:r>
            <a:r>
              <a:rPr lang="en-US" sz="2400" dirty="0" smtClean="0"/>
              <a:t>exist: Data Science</a:t>
            </a:r>
          </a:p>
          <a:p>
            <a:pPr lvl="1"/>
            <a:r>
              <a:rPr lang="en-US" sz="2400" dirty="0"/>
              <a:t>if need to collect new </a:t>
            </a:r>
            <a:r>
              <a:rPr lang="en-US" sz="2400" dirty="0" smtClean="0"/>
              <a:t>data: Traditional Science</a:t>
            </a:r>
          </a:p>
          <a:p>
            <a:pPr lvl="1"/>
            <a:r>
              <a:rPr lang="en-US" sz="2400" dirty="0" smtClean="0"/>
              <a:t>If possible validate via Traditional Science</a:t>
            </a:r>
          </a:p>
          <a:p>
            <a:pPr lvl="1"/>
            <a:r>
              <a:rPr lang="en-US" sz="2400" dirty="0" smtClean="0"/>
              <a:t>Use data science to figure out which question should be studied in depth</a:t>
            </a:r>
          </a:p>
          <a:p>
            <a:endParaRPr lang="en-US" sz="2800" dirty="0" smtClean="0"/>
          </a:p>
        </p:txBody>
      </p:sp>
      <p:grpSp>
        <p:nvGrpSpPr>
          <p:cNvPr id="29" name="Group 28"/>
          <p:cNvGrpSpPr/>
          <p:nvPr/>
        </p:nvGrpSpPr>
        <p:grpSpPr>
          <a:xfrm>
            <a:off x="304800" y="1110343"/>
            <a:ext cx="4091536" cy="3574555"/>
            <a:chOff x="370767" y="1371600"/>
            <a:chExt cx="3306271" cy="2964955"/>
          </a:xfrm>
        </p:grpSpPr>
        <p:grpSp>
          <p:nvGrpSpPr>
            <p:cNvPr id="30" name="Group 29"/>
            <p:cNvGrpSpPr/>
            <p:nvPr/>
          </p:nvGrpSpPr>
          <p:grpSpPr>
            <a:xfrm>
              <a:off x="403777" y="1611686"/>
              <a:ext cx="3240251" cy="2484783"/>
              <a:chOff x="381000" y="1654314"/>
              <a:chExt cx="3240251" cy="2484783"/>
            </a:xfrm>
          </p:grpSpPr>
          <p:sp>
            <p:nvSpPr>
              <p:cNvPr id="36" name="TextBox 35"/>
              <p:cNvSpPr txBox="1"/>
              <p:nvPr/>
            </p:nvSpPr>
            <p:spPr>
              <a:xfrm>
                <a:off x="1099508" y="1654314"/>
                <a:ext cx="1803235"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Theory</a:t>
                </a:r>
              </a:p>
              <a:p>
                <a:pPr algn="ctr"/>
                <a:r>
                  <a:rPr lang="en-US" sz="2000" b="1" dirty="0" smtClean="0">
                    <a:solidFill>
                      <a:schemeClr val="tx2"/>
                    </a:solidFill>
                    <a:latin typeface="Arial" panose="020B0604020202020204" pitchFamily="34" charset="0"/>
                    <a:cs typeface="Arial" panose="020B0604020202020204" pitchFamily="34" charset="0"/>
                  </a:rPr>
                  <a:t>Development</a:t>
                </a:r>
                <a:endParaRPr lang="en-US" sz="2000" b="1" dirty="0">
                  <a:solidFill>
                    <a:schemeClr val="tx2"/>
                  </a:solidFill>
                  <a:latin typeface="Arial" panose="020B0604020202020204" pitchFamily="34" charset="0"/>
                  <a:cs typeface="Arial" panose="020B0604020202020204" pitchFamily="34" charset="0"/>
                </a:endParaRPr>
              </a:p>
            </p:txBody>
          </p:sp>
          <p:sp>
            <p:nvSpPr>
              <p:cNvPr id="37" name="TextBox 36"/>
              <p:cNvSpPr txBox="1"/>
              <p:nvPr/>
            </p:nvSpPr>
            <p:spPr>
              <a:xfrm>
                <a:off x="1270084" y="3431211"/>
                <a:ext cx="1462083"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Empirical</a:t>
                </a:r>
              </a:p>
              <a:p>
                <a:pPr algn="ctr"/>
                <a:r>
                  <a:rPr lang="en-US" sz="2000" b="1" dirty="0" smtClean="0">
                    <a:solidFill>
                      <a:schemeClr val="tx2"/>
                    </a:solidFill>
                    <a:latin typeface="Arial" panose="020B0604020202020204" pitchFamily="34" charset="0"/>
                    <a:cs typeface="Arial" panose="020B0604020202020204" pitchFamily="34" charset="0"/>
                  </a:rPr>
                  <a:t>Data</a:t>
                </a:r>
                <a:endParaRPr lang="en-US" sz="2000" b="1" dirty="0">
                  <a:solidFill>
                    <a:schemeClr val="tx2"/>
                  </a:solidFill>
                  <a:latin typeface="Arial" panose="020B0604020202020204" pitchFamily="34" charset="0"/>
                  <a:cs typeface="Arial" panose="020B0604020202020204" pitchFamily="34" charset="0"/>
                </a:endParaRPr>
              </a:p>
            </p:txBody>
          </p:sp>
          <p:sp>
            <p:nvSpPr>
              <p:cNvPr id="38" name="TextBox 37"/>
              <p:cNvSpPr txBox="1"/>
              <p:nvPr/>
            </p:nvSpPr>
            <p:spPr>
              <a:xfrm>
                <a:off x="2193899" y="2579005"/>
                <a:ext cx="1427352"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Deductive</a:t>
                </a:r>
              </a:p>
              <a:p>
                <a:pPr algn="ctr"/>
                <a:r>
                  <a:rPr lang="en-US" sz="2000" b="1" dirty="0" smtClean="0">
                    <a:solidFill>
                      <a:schemeClr val="tx2"/>
                    </a:solidFill>
                    <a:latin typeface="Arial" panose="020B0604020202020204" pitchFamily="34" charset="0"/>
                    <a:cs typeface="Arial" panose="020B0604020202020204" pitchFamily="34" charset="0"/>
                  </a:rPr>
                  <a:t>Model</a:t>
                </a:r>
                <a:endParaRPr lang="en-US" sz="2000" b="1" dirty="0">
                  <a:solidFill>
                    <a:schemeClr val="tx2"/>
                  </a:solidFill>
                  <a:latin typeface="Arial" panose="020B0604020202020204" pitchFamily="34" charset="0"/>
                  <a:cs typeface="Arial" panose="020B0604020202020204" pitchFamily="34" charset="0"/>
                </a:endParaRPr>
              </a:p>
            </p:txBody>
          </p:sp>
          <p:sp>
            <p:nvSpPr>
              <p:cNvPr id="39" name="TextBox 38"/>
              <p:cNvSpPr txBox="1"/>
              <p:nvPr/>
            </p:nvSpPr>
            <p:spPr>
              <a:xfrm>
                <a:off x="381000" y="2579005"/>
                <a:ext cx="1372237" cy="707886"/>
              </a:xfrm>
              <a:prstGeom prst="rect">
                <a:avLst/>
              </a:prstGeom>
              <a:noFill/>
            </p:spPr>
            <p:txBody>
              <a:bodyPr wrap="square" rtlCol="0">
                <a:spAutoFit/>
              </a:bodyPr>
              <a:lstStyle/>
              <a:p>
                <a:pPr algn="ctr"/>
                <a:r>
                  <a:rPr lang="en-US" sz="2000" b="1" dirty="0" smtClean="0">
                    <a:solidFill>
                      <a:schemeClr val="tx2"/>
                    </a:solidFill>
                    <a:latin typeface="Arial" panose="020B0604020202020204" pitchFamily="34" charset="0"/>
                    <a:cs typeface="Arial" panose="020B0604020202020204" pitchFamily="34" charset="0"/>
                  </a:rPr>
                  <a:t>Inductive</a:t>
                </a:r>
              </a:p>
              <a:p>
                <a:pPr algn="ctr"/>
                <a:r>
                  <a:rPr lang="en-US" sz="2000" b="1" dirty="0" smtClean="0">
                    <a:solidFill>
                      <a:schemeClr val="tx2"/>
                    </a:solidFill>
                    <a:latin typeface="Arial" panose="020B0604020202020204" pitchFamily="34" charset="0"/>
                    <a:cs typeface="Arial" panose="020B0604020202020204" pitchFamily="34" charset="0"/>
                  </a:rPr>
                  <a:t>Model</a:t>
                </a:r>
                <a:endParaRPr lang="en-US" sz="2000" b="1" dirty="0">
                  <a:solidFill>
                    <a:schemeClr val="tx2"/>
                  </a:solidFill>
                  <a:latin typeface="Arial" panose="020B0604020202020204" pitchFamily="34" charset="0"/>
                  <a:cs typeface="Arial" panose="020B0604020202020204" pitchFamily="34" charset="0"/>
                </a:endParaRPr>
              </a:p>
            </p:txBody>
          </p:sp>
        </p:grpSp>
        <p:grpSp>
          <p:nvGrpSpPr>
            <p:cNvPr id="31" name="Group 30"/>
            <p:cNvGrpSpPr/>
            <p:nvPr/>
          </p:nvGrpSpPr>
          <p:grpSpPr>
            <a:xfrm>
              <a:off x="370767" y="1371600"/>
              <a:ext cx="3306271" cy="2964955"/>
              <a:chOff x="370767" y="1371600"/>
              <a:chExt cx="3306271" cy="2964955"/>
            </a:xfrm>
          </p:grpSpPr>
          <p:sp>
            <p:nvSpPr>
              <p:cNvPr id="32" name="Curved Down Arrow 31"/>
              <p:cNvSpPr/>
              <p:nvPr/>
            </p:nvSpPr>
            <p:spPr>
              <a:xfrm rot="3044057">
                <a:off x="2472977" y="1848727"/>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3" name="Curved Down Arrow 32"/>
              <p:cNvSpPr/>
              <p:nvPr/>
            </p:nvSpPr>
            <p:spPr>
              <a:xfrm rot="13844057">
                <a:off x="303349" y="3542203"/>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4" name="Curved Down Arrow 33"/>
              <p:cNvSpPr/>
              <p:nvPr/>
            </p:nvSpPr>
            <p:spPr>
              <a:xfrm rot="8444057">
                <a:off x="2405559" y="3609621"/>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sp>
            <p:nvSpPr>
              <p:cNvPr id="35" name="Curved Down Arrow 34"/>
              <p:cNvSpPr/>
              <p:nvPr/>
            </p:nvSpPr>
            <p:spPr>
              <a:xfrm rot="19244057">
                <a:off x="370767" y="1781309"/>
                <a:ext cx="1271479" cy="317225"/>
              </a:xfrm>
              <a:prstGeom prst="curvedDownArrow">
                <a:avLst>
                  <a:gd name="adj1" fmla="val 53537"/>
                  <a:gd name="adj2" fmla="val 111537"/>
                  <a:gd name="adj3" fmla="val 35284"/>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8765989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Modeling</a:t>
            </a:r>
            <a:endParaRPr lang="en-US" dirty="0"/>
          </a:p>
        </p:txBody>
      </p:sp>
      <p:sp>
        <p:nvSpPr>
          <p:cNvPr id="3" name="Content Placeholder 2"/>
          <p:cNvSpPr>
            <a:spLocks noGrp="1"/>
          </p:cNvSpPr>
          <p:nvPr>
            <p:ph idx="1"/>
          </p:nvPr>
        </p:nvSpPr>
        <p:spPr/>
        <p:txBody>
          <a:bodyPr>
            <a:normAutofit fontScale="62500" lnSpcReduction="20000"/>
          </a:bodyPr>
          <a:lstStyle/>
          <a:p>
            <a:r>
              <a:rPr lang="en-US" dirty="0"/>
              <a:t>NLP: natural language </a:t>
            </a:r>
            <a:r>
              <a:rPr lang="en-US" dirty="0" smtClean="0"/>
              <a:t>processing (java)</a:t>
            </a:r>
          </a:p>
          <a:p>
            <a:pPr lvl="1"/>
            <a:r>
              <a:rPr lang="en-US" dirty="0" smtClean="0"/>
              <a:t>Medical notes</a:t>
            </a:r>
          </a:p>
          <a:p>
            <a:pPr lvl="1"/>
            <a:r>
              <a:rPr lang="en-US" dirty="0" smtClean="0"/>
              <a:t>Social network</a:t>
            </a:r>
            <a:endParaRPr lang="en-US" dirty="0"/>
          </a:p>
          <a:p>
            <a:r>
              <a:rPr lang="en-US" dirty="0" smtClean="0"/>
              <a:t>Iterative: </a:t>
            </a:r>
          </a:p>
          <a:p>
            <a:pPr lvl="1"/>
            <a:r>
              <a:rPr lang="en-US" dirty="0"/>
              <a:t>H</a:t>
            </a:r>
            <a:r>
              <a:rPr lang="en-US" dirty="0" smtClean="0"/>
              <a:t>ill </a:t>
            </a:r>
            <a:r>
              <a:rPr lang="en-US" dirty="0"/>
              <a:t>C</a:t>
            </a:r>
            <a:r>
              <a:rPr lang="en-US" dirty="0" smtClean="0"/>
              <a:t>limbing: random start</a:t>
            </a:r>
            <a:endParaRPr lang="en-US" dirty="0"/>
          </a:p>
          <a:p>
            <a:pPr lvl="1"/>
            <a:r>
              <a:rPr lang="en-US" dirty="0" smtClean="0"/>
              <a:t>Local vs global max</a:t>
            </a:r>
          </a:p>
          <a:p>
            <a:pPr lvl="1"/>
            <a:r>
              <a:rPr lang="en-US" dirty="0" smtClean="0"/>
              <a:t>Convergence: converged enough</a:t>
            </a:r>
          </a:p>
          <a:p>
            <a:r>
              <a:rPr lang="en-US" dirty="0" smtClean="0"/>
              <a:t>Predictive </a:t>
            </a:r>
            <a:r>
              <a:rPr lang="en-US" dirty="0"/>
              <a:t>modeling</a:t>
            </a:r>
          </a:p>
          <a:p>
            <a:pPr lvl="1"/>
            <a:r>
              <a:rPr lang="en-US" dirty="0" smtClean="0"/>
              <a:t>Model drift over time</a:t>
            </a:r>
          </a:p>
          <a:p>
            <a:r>
              <a:rPr lang="en-US" dirty="0" smtClean="0"/>
              <a:t>Machine learning</a:t>
            </a:r>
          </a:p>
          <a:p>
            <a:r>
              <a:rPr lang="en-US" dirty="0" smtClean="0"/>
              <a:t>SVM : support vector machine</a:t>
            </a:r>
          </a:p>
          <a:p>
            <a:pPr lvl="1"/>
            <a:r>
              <a:rPr lang="en-US" dirty="0" smtClean="0"/>
              <a:t>Boundary cases</a:t>
            </a:r>
          </a:p>
          <a:p>
            <a:r>
              <a:rPr lang="en-US" dirty="0" smtClean="0"/>
              <a:t>Kernel: transform high dimensional space</a:t>
            </a:r>
          </a:p>
          <a:p>
            <a:r>
              <a:rPr lang="en-US" dirty="0" smtClean="0"/>
              <a:t>Hadoop / map-reduce</a:t>
            </a:r>
          </a:p>
          <a:p>
            <a:pPr lvl="1"/>
            <a:r>
              <a:rPr lang="en-US" dirty="0" smtClean="0"/>
              <a:t>Parallel processing</a:t>
            </a:r>
          </a:p>
        </p:txBody>
      </p:sp>
    </p:spTree>
    <p:extLst>
      <p:ext uri="{BB962C8B-B14F-4D97-AF65-F5344CB8AC3E}">
        <p14:creationId xmlns:p14="http://schemas.microsoft.com/office/powerpoint/2010/main" val="21389308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6"/>
          <p:cNvSpPr>
            <a:spLocks noGrp="1"/>
          </p:cNvSpPr>
          <p:nvPr>
            <p:ph type="title"/>
          </p:nvPr>
        </p:nvSpPr>
        <p:spPr/>
        <p:txBody>
          <a:bodyPr/>
          <a:lstStyle/>
          <a:p>
            <a:endParaRPr lang="en-US" altLang="en-US" smtClean="0"/>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93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124200" y="3048000"/>
            <a:ext cx="2743200" cy="2308324"/>
          </a:xfrm>
          <a:prstGeom prst="rect">
            <a:avLst/>
          </a:prstGeom>
          <a:solidFill>
            <a:schemeClr val="accent2">
              <a:lumMod val="20000"/>
              <a:lumOff val="80000"/>
            </a:schemeClr>
          </a:solidFill>
        </p:spPr>
        <p:txBody>
          <a:bodyPr wrap="square">
            <a:spAutoFit/>
          </a:bodyPr>
          <a:lstStyle/>
          <a:p>
            <a:pPr algn="just">
              <a:buNone/>
            </a:pPr>
            <a:r>
              <a:rPr lang="en-US" i="1" dirty="0"/>
              <a:t>A data-driven organization acquires, processes, and leverages data in a timely fashion to create efficiencies, iterate on and develop new </a:t>
            </a:r>
            <a:r>
              <a:rPr lang="en-US" i="1" dirty="0" smtClean="0"/>
              <a:t>products, services, and </a:t>
            </a:r>
            <a:r>
              <a:rPr lang="en-US" i="1" dirty="0"/>
              <a:t>navigate the competitive landscape.</a:t>
            </a:r>
            <a:endParaRPr lang="en-US" dirty="0"/>
          </a:p>
        </p:txBody>
      </p:sp>
      <p:sp>
        <p:nvSpPr>
          <p:cNvPr id="7" name="Content Placeholder 6"/>
          <p:cNvSpPr txBox="1">
            <a:spLocks/>
          </p:cNvSpPr>
          <p:nvPr/>
        </p:nvSpPr>
        <p:spPr bwMode="auto">
          <a:xfrm>
            <a:off x="6858000" y="5257800"/>
            <a:ext cx="2040618" cy="593496"/>
          </a:xfrm>
          <a:prstGeom prst="rect">
            <a:avLst/>
          </a:prstGeom>
          <a:solidFill>
            <a:srgbClr val="FFFFCC"/>
          </a:solid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a:solidFill>
                  <a:schemeClr val="accent2"/>
                </a:solidFill>
              </a:rPr>
              <a:t>Data </a:t>
            </a:r>
            <a:r>
              <a:rPr lang="en-US" altLang="en-US" sz="2000" dirty="0" smtClean="0">
                <a:solidFill>
                  <a:schemeClr val="accent2"/>
                </a:solidFill>
              </a:rPr>
              <a:t>Science</a:t>
            </a:r>
            <a:endParaRPr lang="en-US" altLang="en-US" sz="2000" dirty="0"/>
          </a:p>
        </p:txBody>
      </p:sp>
      <p:sp>
        <p:nvSpPr>
          <p:cNvPr id="8" name="Content Placeholder 6"/>
          <p:cNvSpPr txBox="1">
            <a:spLocks/>
          </p:cNvSpPr>
          <p:nvPr/>
        </p:nvSpPr>
        <p:spPr bwMode="auto">
          <a:xfrm>
            <a:off x="152400" y="5486400"/>
            <a:ext cx="2438400" cy="914400"/>
          </a:xfrm>
          <a:prstGeom prst="rect">
            <a:avLst/>
          </a:prstGeom>
          <a:solidFill>
            <a:srgbClr val="FFFFCC"/>
          </a:solid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a:solidFill>
                  <a:schemeClr val="accent2"/>
                </a:solidFill>
              </a:rPr>
              <a:t>Data </a:t>
            </a:r>
            <a:r>
              <a:rPr lang="en-US" altLang="en-US" sz="2000" dirty="0" smtClean="0">
                <a:solidFill>
                  <a:schemeClr val="accent2"/>
                </a:solidFill>
              </a:rPr>
              <a:t>Science</a:t>
            </a:r>
          </a:p>
          <a:p>
            <a:pPr algn="ctr">
              <a:buFont typeface="Wingdings" pitchFamily="2" charset="2"/>
              <a:buNone/>
            </a:pPr>
            <a:r>
              <a:rPr lang="en-US" altLang="en-US" sz="2000" dirty="0" smtClean="0">
                <a:solidFill>
                  <a:schemeClr val="accent2"/>
                </a:solidFill>
              </a:rPr>
              <a:t>And / Or</a:t>
            </a:r>
          </a:p>
          <a:p>
            <a:pPr algn="ctr">
              <a:buFont typeface="Wingdings" pitchFamily="2" charset="2"/>
              <a:buNone/>
            </a:pPr>
            <a:r>
              <a:rPr lang="en-US" altLang="en-US" sz="2000" dirty="0" smtClean="0">
                <a:solidFill>
                  <a:schemeClr val="accent2"/>
                </a:solidFill>
              </a:rPr>
              <a:t>Traditional Science</a:t>
            </a:r>
            <a:endParaRPr lang="en-US" altLang="en-US" sz="2000" dirty="0"/>
          </a:p>
        </p:txBody>
      </p:sp>
      <p:sp>
        <p:nvSpPr>
          <p:cNvPr id="9" name="Content Placeholder 6"/>
          <p:cNvSpPr txBox="1">
            <a:spLocks/>
          </p:cNvSpPr>
          <p:nvPr/>
        </p:nvSpPr>
        <p:spPr bwMode="auto">
          <a:xfrm>
            <a:off x="5837691" y="1955571"/>
            <a:ext cx="2040618" cy="593496"/>
          </a:xfrm>
          <a:prstGeom prst="rect">
            <a:avLst/>
          </a:prstGeom>
          <a:solidFill>
            <a:srgbClr val="FFFFCC"/>
          </a:solid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smtClean="0">
                <a:solidFill>
                  <a:schemeClr val="accent2"/>
                </a:solidFill>
              </a:rPr>
              <a:t>Big Data </a:t>
            </a:r>
          </a:p>
          <a:p>
            <a:pPr algn="ctr">
              <a:buFont typeface="Wingdings" pitchFamily="2" charset="2"/>
              <a:buNone/>
            </a:pPr>
            <a:r>
              <a:rPr lang="en-US" altLang="en-US" sz="2000" dirty="0" smtClean="0">
                <a:solidFill>
                  <a:schemeClr val="accent2"/>
                </a:solidFill>
              </a:rPr>
              <a:t>Data Science</a:t>
            </a:r>
            <a:endParaRPr lang="en-US" altLang="en-US" sz="2000" dirty="0"/>
          </a:p>
        </p:txBody>
      </p:sp>
      <p:sp>
        <p:nvSpPr>
          <p:cNvPr id="10" name="Content Placeholder 6"/>
          <p:cNvSpPr txBox="1">
            <a:spLocks/>
          </p:cNvSpPr>
          <p:nvPr/>
        </p:nvSpPr>
        <p:spPr bwMode="auto">
          <a:xfrm>
            <a:off x="152400" y="1415240"/>
            <a:ext cx="2438400" cy="680260"/>
          </a:xfrm>
          <a:prstGeom prst="rect">
            <a:avLst/>
          </a:prstGeom>
          <a:no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smtClean="0">
                <a:solidFill>
                  <a:srgbClr val="0070C0"/>
                </a:solidFill>
              </a:rPr>
              <a:t>Learning Hospital</a:t>
            </a:r>
          </a:p>
          <a:p>
            <a:pPr algn="ctr">
              <a:buFont typeface="Wingdings" pitchFamily="2" charset="2"/>
              <a:buNone/>
            </a:pPr>
            <a:r>
              <a:rPr lang="en-US" altLang="en-US" sz="2000" dirty="0" smtClean="0">
                <a:solidFill>
                  <a:srgbClr val="0070C0"/>
                </a:solidFill>
              </a:rPr>
              <a:t>Integrating practice and research</a:t>
            </a:r>
            <a:endParaRPr lang="en-US" altLang="en-US" sz="2000" dirty="0">
              <a:solidFill>
                <a:srgbClr val="0070C0"/>
              </a:solidFill>
            </a:endParaRPr>
          </a:p>
        </p:txBody>
      </p:sp>
    </p:spTree>
    <p:custDataLst>
      <p:tags r:id="rId1"/>
    </p:custDataLst>
    <p:extLst>
      <p:ext uri="{BB962C8B-B14F-4D97-AF65-F5344CB8AC3E}">
        <p14:creationId xmlns:p14="http://schemas.microsoft.com/office/powerpoint/2010/main" val="716773664"/>
      </p:ext>
    </p:extLst>
  </p:cSld>
  <p:clrMapOvr>
    <a:masterClrMapping/>
  </p:clrMapOvr>
  <mc:AlternateContent xmlns:mc="http://schemas.openxmlformats.org/markup-compatibility/2006" xmlns:p14="http://schemas.microsoft.com/office/powerpoint/2010/main">
    <mc:Choice Requires="p14">
      <p:transition spd="slow" p14:dur="2000" advTm="118673"/>
    </mc:Choice>
    <mc:Fallback xmlns="">
      <p:transition spd="slow" advTm="118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sp>
        <p:nvSpPr>
          <p:cNvPr id="11" name="Title 3"/>
          <p:cNvSpPr txBox="1">
            <a:spLocks/>
          </p:cNvSpPr>
          <p:nvPr/>
        </p:nvSpPr>
        <p:spPr>
          <a:xfrm>
            <a:off x="685800" y="2568575"/>
            <a:ext cx="7772400" cy="147002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bg1"/>
                </a:solidFill>
                <a:latin typeface="+mj-lt"/>
                <a:ea typeface="+mj-ea"/>
                <a:cs typeface="+mj-cs"/>
              </a:defRPr>
            </a:lvl1pPr>
          </a:lstStyle>
          <a:p>
            <a:r>
              <a:rPr lang="en-US" dirty="0" smtClean="0">
                <a:solidFill>
                  <a:schemeClr val="accent2">
                    <a:lumMod val="50000"/>
                  </a:schemeClr>
                </a:solidFill>
              </a:rPr>
              <a:t>Thank you!</a:t>
            </a:r>
            <a:br>
              <a:rPr lang="en-US" dirty="0" smtClean="0">
                <a:solidFill>
                  <a:schemeClr val="accent2">
                    <a:lumMod val="50000"/>
                  </a:schemeClr>
                </a:solidFill>
              </a:rPr>
            </a:br>
            <a:r>
              <a:rPr lang="en-US" sz="1400" dirty="0" smtClean="0">
                <a:solidFill>
                  <a:schemeClr val="accent2">
                    <a:lumMod val="50000"/>
                  </a:schemeClr>
                </a:solidFill>
              </a:rPr>
              <a:t/>
            </a:r>
            <a:br>
              <a:rPr lang="en-US" sz="1400" dirty="0" smtClean="0">
                <a:solidFill>
                  <a:schemeClr val="accent2">
                    <a:lumMod val="50000"/>
                  </a:schemeClr>
                </a:solidFill>
              </a:rPr>
            </a:br>
            <a:r>
              <a:rPr lang="en-US" sz="3600" dirty="0" smtClean="0">
                <a:solidFill>
                  <a:schemeClr val="accent2">
                    <a:lumMod val="50000"/>
                  </a:schemeClr>
                </a:solidFill>
              </a:rPr>
              <a:t>Questions?</a:t>
            </a:r>
            <a:endParaRPr lang="en-US" sz="3600" dirty="0">
              <a:solidFill>
                <a:schemeClr val="accent2">
                  <a:lumMod val="50000"/>
                </a:schemeClr>
              </a:solidFill>
            </a:endParaRPr>
          </a:p>
        </p:txBody>
      </p:sp>
      <p:sp>
        <p:nvSpPr>
          <p:cNvPr id="12" name="Content Placeholder 2"/>
          <p:cNvSpPr txBox="1">
            <a:spLocks/>
          </p:cNvSpPr>
          <p:nvPr/>
        </p:nvSpPr>
        <p:spPr>
          <a:xfrm>
            <a:off x="914400" y="4372148"/>
            <a:ext cx="7315200" cy="1266651"/>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nSpc>
                <a:spcPct val="110000"/>
              </a:lnSpc>
              <a:spcAft>
                <a:spcPts val="600"/>
              </a:spcAft>
            </a:pPr>
            <a:r>
              <a:rPr lang="en-US" dirty="0" smtClean="0"/>
              <a:t>Population Informatics Research Group</a:t>
            </a:r>
          </a:p>
          <a:p>
            <a:pPr>
              <a:lnSpc>
                <a:spcPct val="110000"/>
              </a:lnSpc>
              <a:spcAft>
                <a:spcPts val="600"/>
              </a:spcAft>
            </a:pPr>
            <a:r>
              <a:rPr lang="en-US" altLang="ko-KR" dirty="0" smtClean="0">
                <a:solidFill>
                  <a:schemeClr val="accent2"/>
                </a:solidFill>
                <a:ea typeface="굴림" pitchFamily="50" charset="-127"/>
              </a:rPr>
              <a:t>http://research.tamhsc.edu/pinformatics/</a:t>
            </a:r>
          </a:p>
          <a:p>
            <a:pPr>
              <a:lnSpc>
                <a:spcPct val="110000"/>
              </a:lnSpc>
              <a:spcAft>
                <a:spcPts val="600"/>
              </a:spcAft>
            </a:pPr>
            <a:r>
              <a:rPr lang="en-US" altLang="ko-KR" dirty="0" smtClean="0">
                <a:solidFill>
                  <a:schemeClr val="accent2"/>
                </a:solidFill>
                <a:ea typeface="굴림" pitchFamily="50" charset="-127"/>
              </a:rPr>
              <a:t>http://pinformatics.web.unc.edu/</a:t>
            </a:r>
            <a:endParaRPr lang="en-US" altLang="ko-KR" dirty="0">
              <a:solidFill>
                <a:schemeClr val="accent2"/>
              </a:solidFill>
              <a:ea typeface="굴림" pitchFamily="50" charset="-127"/>
            </a:endParaRPr>
          </a:p>
        </p:txBody>
      </p:sp>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4601542"/>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2">
                    <a:lumMod val="50000"/>
                  </a:schemeClr>
                </a:solidFill>
              </a:rPr>
              <a:t>Practical Example</a:t>
            </a:r>
            <a:endParaRPr lang="en-US" b="1" dirty="0">
              <a:solidFill>
                <a:schemeClr val="accent2">
                  <a:lumMod val="50000"/>
                </a:schemeClr>
              </a:solidFill>
            </a:endParaRPr>
          </a:p>
        </p:txBody>
      </p:sp>
      <p:sp>
        <p:nvSpPr>
          <p:cNvPr id="3" name="Content Placeholder 2"/>
          <p:cNvSpPr>
            <a:spLocks noGrp="1"/>
          </p:cNvSpPr>
          <p:nvPr>
            <p:ph type="subTitle" idx="1"/>
          </p:nvPr>
        </p:nvSpPr>
        <p:spPr/>
        <p:txBody>
          <a:bodyPr>
            <a:normAutofit/>
          </a:bodyPr>
          <a:lstStyle/>
          <a:p>
            <a:r>
              <a:rPr lang="en-US" sz="6000" dirty="0" smtClean="0"/>
              <a:t>Self Evaluation</a:t>
            </a:r>
            <a:endParaRPr lang="en-US" sz="6000" dirty="0"/>
          </a:p>
        </p:txBody>
      </p:sp>
    </p:spTree>
    <p:extLst>
      <p:ext uri="{BB962C8B-B14F-4D97-AF65-F5344CB8AC3E}">
        <p14:creationId xmlns:p14="http://schemas.microsoft.com/office/powerpoint/2010/main" val="2542995774"/>
      </p:ext>
    </p:extLst>
  </p:cSld>
  <p:clrMapOvr>
    <a:masterClrMapping/>
  </p:clrMapOvr>
  <mc:AlternateContent xmlns:mc="http://schemas.openxmlformats.org/markup-compatibility/2006" xmlns:p14="http://schemas.microsoft.com/office/powerpoint/2010/main">
    <mc:Choice Requires="p14">
      <p:transition spd="slow" p14:dur="2000" advTm="2485"/>
    </mc:Choice>
    <mc:Fallback xmlns="">
      <p:transition spd="slow" advTm="2485"/>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Traditional evaluation</a:t>
            </a:r>
          </a:p>
        </p:txBody>
      </p:sp>
      <p:sp>
        <p:nvSpPr>
          <p:cNvPr id="21507" name="Text Box 25"/>
          <p:cNvSpPr txBox="1">
            <a:spLocks noChangeArrowheads="1"/>
          </p:cNvSpPr>
          <p:nvPr/>
        </p:nvSpPr>
        <p:spPr bwMode="auto">
          <a:xfrm>
            <a:off x="1268413" y="3022600"/>
            <a:ext cx="1563687" cy="1382713"/>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r>
              <a:rPr lang="en-US" altLang="ko-KR" sz="2400">
                <a:latin typeface="Calibri" panose="020F0502020204030204" pitchFamily="34" charset="0"/>
              </a:rPr>
              <a:t>Client</a:t>
            </a:r>
          </a:p>
          <a:p>
            <a:pPr algn="ctr">
              <a:buFontTx/>
              <a:buNone/>
            </a:pPr>
            <a:r>
              <a:rPr lang="en-US" altLang="ko-KR" sz="2400">
                <a:latin typeface="Calibri" panose="020F0502020204030204" pitchFamily="34" charset="0"/>
              </a:rPr>
              <a:t>Families</a:t>
            </a:r>
          </a:p>
          <a:p>
            <a:pPr algn="ctr">
              <a:buFontTx/>
              <a:buNone/>
            </a:pPr>
            <a:r>
              <a:rPr lang="en-US" altLang="ko-KR" sz="2400">
                <a:latin typeface="Calibri" panose="020F0502020204030204" pitchFamily="34" charset="0"/>
              </a:rPr>
              <a:t>Children</a:t>
            </a:r>
            <a:endParaRPr lang="en-US" altLang="en-US" sz="2400"/>
          </a:p>
        </p:txBody>
      </p:sp>
      <p:sp>
        <p:nvSpPr>
          <p:cNvPr id="21508" name="Text Box 26"/>
          <p:cNvSpPr txBox="1">
            <a:spLocks noChangeArrowheads="1"/>
          </p:cNvSpPr>
          <p:nvPr/>
        </p:nvSpPr>
        <p:spPr bwMode="auto">
          <a:xfrm>
            <a:off x="3598863" y="3022600"/>
            <a:ext cx="1944687" cy="1382713"/>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endParaRPr lang="en-US" altLang="ko-KR" sz="2400">
              <a:latin typeface="Calibri" panose="020F0502020204030204" pitchFamily="34" charset="0"/>
            </a:endParaRPr>
          </a:p>
          <a:p>
            <a:pPr algn="ctr">
              <a:buFontTx/>
              <a:buNone/>
            </a:pPr>
            <a:r>
              <a:rPr lang="en-US" altLang="ko-KR" sz="2400">
                <a:latin typeface="Calibri" panose="020F0502020204030204" pitchFamily="34" charset="0"/>
              </a:rPr>
              <a:t>Intervention</a:t>
            </a:r>
          </a:p>
        </p:txBody>
      </p:sp>
      <p:cxnSp>
        <p:nvCxnSpPr>
          <p:cNvPr id="21509" name="AutoShape 28"/>
          <p:cNvCxnSpPr>
            <a:cxnSpLocks noChangeShapeType="1"/>
          </p:cNvCxnSpPr>
          <p:nvPr/>
        </p:nvCxnSpPr>
        <p:spPr bwMode="auto">
          <a:xfrm>
            <a:off x="2832100" y="3689350"/>
            <a:ext cx="76676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510" name="Text Box 26"/>
          <p:cNvSpPr txBox="1">
            <a:spLocks noChangeArrowheads="1"/>
          </p:cNvSpPr>
          <p:nvPr/>
        </p:nvSpPr>
        <p:spPr bwMode="auto">
          <a:xfrm>
            <a:off x="6313488" y="3008313"/>
            <a:ext cx="1944687" cy="1381125"/>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endParaRPr lang="en-US" altLang="ko-KR" sz="2400">
              <a:latin typeface="Calibri" panose="020F0502020204030204" pitchFamily="34" charset="0"/>
            </a:endParaRPr>
          </a:p>
          <a:p>
            <a:pPr algn="ctr">
              <a:buFontTx/>
              <a:buNone/>
            </a:pPr>
            <a:r>
              <a:rPr lang="en-US" altLang="ko-KR" sz="2400">
                <a:latin typeface="Calibri" panose="020F0502020204030204" pitchFamily="34" charset="0"/>
              </a:rPr>
              <a:t>Evaluation</a:t>
            </a:r>
          </a:p>
        </p:txBody>
      </p:sp>
      <p:cxnSp>
        <p:nvCxnSpPr>
          <p:cNvPr id="21511" name="AutoShape 28"/>
          <p:cNvCxnSpPr>
            <a:cxnSpLocks noChangeShapeType="1"/>
          </p:cNvCxnSpPr>
          <p:nvPr/>
        </p:nvCxnSpPr>
        <p:spPr bwMode="auto">
          <a:xfrm>
            <a:off x="5546725" y="3675063"/>
            <a:ext cx="76676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61077825"/>
      </p:ext>
    </p:extLst>
  </p:cSld>
  <p:clrMapOvr>
    <a:masterClrMapping/>
  </p:clrMapOvr>
  <p:transition advTm="14047"/>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Traditional evaluation</a:t>
            </a:r>
          </a:p>
        </p:txBody>
      </p:sp>
      <p:sp>
        <p:nvSpPr>
          <p:cNvPr id="22531" name="Content Placeholder 2"/>
          <p:cNvSpPr>
            <a:spLocks noGrp="1"/>
          </p:cNvSpPr>
          <p:nvPr>
            <p:ph idx="1"/>
          </p:nvPr>
        </p:nvSpPr>
        <p:spPr/>
        <p:txBody>
          <a:bodyPr>
            <a:normAutofit lnSpcReduction="10000"/>
          </a:bodyPr>
          <a:lstStyle/>
          <a:p>
            <a:r>
              <a:rPr lang="en-US" altLang="en-US" smtClean="0"/>
              <a:t>Hallmark: Detachment of the evaluator from policymakers and program managers</a:t>
            </a:r>
          </a:p>
          <a:p>
            <a:r>
              <a:rPr lang="en-US" altLang="en-US" smtClean="0"/>
              <a:t>Evaluation becomes adversarial</a:t>
            </a:r>
          </a:p>
          <a:p>
            <a:r>
              <a:rPr lang="en-US" altLang="en-US" smtClean="0"/>
              <a:t>Can become ill-informed due to the lack of communication between evaluators and staff</a:t>
            </a:r>
          </a:p>
          <a:p>
            <a:r>
              <a:rPr lang="en-US" altLang="en-US" smtClean="0"/>
              <a:t>Scientific objectivity : results in tasks being defined in such narrow terms that their contribution to informed policy debate is minimized</a:t>
            </a:r>
          </a:p>
          <a:p>
            <a:endParaRPr lang="en-US" altLang="en-US" smtClean="0"/>
          </a:p>
        </p:txBody>
      </p:sp>
    </p:spTree>
    <p:extLst>
      <p:ext uri="{BB962C8B-B14F-4D97-AF65-F5344CB8AC3E}">
        <p14:creationId xmlns:p14="http://schemas.microsoft.com/office/powerpoint/2010/main" val="478216462"/>
      </p:ext>
    </p:extLst>
  </p:cSld>
  <p:clrMapOvr>
    <a:masterClrMapping/>
  </p:clrMapOvr>
  <p:transition advTm="42235"/>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Alternative : Self Evaluation</a:t>
            </a:r>
          </a:p>
        </p:txBody>
      </p:sp>
      <p:sp>
        <p:nvSpPr>
          <p:cNvPr id="16" name="Content Placeholder 15"/>
          <p:cNvSpPr>
            <a:spLocks noGrp="1"/>
          </p:cNvSpPr>
          <p:nvPr>
            <p:ph idx="1"/>
          </p:nvPr>
        </p:nvSpPr>
        <p:spPr>
          <a:xfrm>
            <a:off x="728663" y="4610100"/>
            <a:ext cx="8153400" cy="1754188"/>
          </a:xfrm>
        </p:spPr>
        <p:txBody>
          <a:bodyPr>
            <a:normAutofit fontScale="92500" lnSpcReduction="20000"/>
          </a:bodyPr>
          <a:lstStyle/>
          <a:p>
            <a:pPr lvl="1">
              <a:defRPr/>
            </a:pPr>
            <a:r>
              <a:rPr lang="en-US" dirty="0" smtClean="0"/>
              <a:t>is a form of empowerment evaluation </a:t>
            </a:r>
          </a:p>
          <a:p>
            <a:pPr lvl="1">
              <a:defRPr/>
            </a:pPr>
            <a:r>
              <a:rPr lang="en-US" dirty="0" smtClean="0"/>
              <a:t>that is collaborative and participatory</a:t>
            </a:r>
          </a:p>
          <a:p>
            <a:pPr lvl="1">
              <a:defRPr/>
            </a:pPr>
            <a:r>
              <a:rPr lang="en-US" dirty="0" smtClean="0"/>
              <a:t>an ongoing process </a:t>
            </a:r>
          </a:p>
          <a:p>
            <a:pPr lvl="1">
              <a:defRPr/>
            </a:pPr>
            <a:r>
              <a:rPr lang="en-US" dirty="0" smtClean="0">
                <a:solidFill>
                  <a:schemeClr val="accent4"/>
                </a:solidFill>
              </a:rPr>
              <a:t>as long at it is technically strong, a viable alternative</a:t>
            </a:r>
          </a:p>
          <a:p>
            <a:pPr lvl="1">
              <a:defRPr/>
            </a:pPr>
            <a:endParaRPr lang="en-US" dirty="0" smtClean="0"/>
          </a:p>
          <a:p>
            <a:pPr>
              <a:defRPr/>
            </a:pPr>
            <a:endParaRPr lang="en-US" dirty="0"/>
          </a:p>
        </p:txBody>
      </p:sp>
      <p:grpSp>
        <p:nvGrpSpPr>
          <p:cNvPr id="23556" name="Group 24"/>
          <p:cNvGrpSpPr>
            <a:grpSpLocks/>
          </p:cNvGrpSpPr>
          <p:nvPr/>
        </p:nvGrpSpPr>
        <p:grpSpPr bwMode="auto">
          <a:xfrm>
            <a:off x="1344613" y="1879600"/>
            <a:ext cx="6988175" cy="2486025"/>
            <a:chOff x="2585" y="975"/>
            <a:chExt cx="5171" cy="1860"/>
          </a:xfrm>
        </p:grpSpPr>
        <p:sp>
          <p:nvSpPr>
            <p:cNvPr id="23557" name="Text Box 25"/>
            <p:cNvSpPr txBox="1">
              <a:spLocks noChangeArrowheads="1"/>
            </p:cNvSpPr>
            <p:nvPr/>
          </p:nvSpPr>
          <p:spPr bwMode="auto">
            <a:xfrm>
              <a:off x="2585" y="1871"/>
              <a:ext cx="1157" cy="964"/>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r>
                <a:rPr lang="en-US" altLang="ko-KR" sz="2400">
                  <a:latin typeface="Calibri" panose="020F0502020204030204" pitchFamily="34" charset="0"/>
                </a:rPr>
                <a:t>Client</a:t>
              </a:r>
            </a:p>
            <a:p>
              <a:pPr algn="ctr">
                <a:buFontTx/>
                <a:buNone/>
              </a:pPr>
              <a:r>
                <a:rPr lang="en-US" altLang="ko-KR" sz="2400">
                  <a:latin typeface="Calibri" panose="020F0502020204030204" pitchFamily="34" charset="0"/>
                </a:rPr>
                <a:t>Families</a:t>
              </a:r>
            </a:p>
            <a:p>
              <a:pPr algn="ctr">
                <a:buFontTx/>
                <a:buNone/>
              </a:pPr>
              <a:r>
                <a:rPr lang="en-US" altLang="ko-KR" sz="2400">
                  <a:latin typeface="Calibri" panose="020F0502020204030204" pitchFamily="34" charset="0"/>
                </a:rPr>
                <a:t>Children</a:t>
              </a:r>
              <a:endParaRPr lang="en-US" altLang="en-US" sz="2400"/>
            </a:p>
          </p:txBody>
        </p:sp>
        <p:sp>
          <p:nvSpPr>
            <p:cNvPr id="23558" name="Text Box 26"/>
            <p:cNvSpPr txBox="1">
              <a:spLocks noChangeArrowheads="1"/>
            </p:cNvSpPr>
            <p:nvPr/>
          </p:nvSpPr>
          <p:spPr bwMode="auto">
            <a:xfrm>
              <a:off x="4310" y="1871"/>
              <a:ext cx="1439" cy="964"/>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endParaRPr lang="en-US" altLang="ko-KR" sz="2400">
                <a:latin typeface="Calibri" panose="020F0502020204030204" pitchFamily="34" charset="0"/>
              </a:endParaRPr>
            </a:p>
            <a:p>
              <a:pPr algn="ctr">
                <a:buFontTx/>
                <a:buNone/>
              </a:pPr>
              <a:r>
                <a:rPr lang="en-US" altLang="ko-KR" sz="2400">
                  <a:latin typeface="Calibri" panose="020F0502020204030204" pitchFamily="34" charset="0"/>
                </a:rPr>
                <a:t>Intervention</a:t>
              </a:r>
            </a:p>
          </p:txBody>
        </p:sp>
        <p:sp>
          <p:nvSpPr>
            <p:cNvPr id="23559" name="Text Box 27"/>
            <p:cNvSpPr txBox="1">
              <a:spLocks noChangeArrowheads="1"/>
            </p:cNvSpPr>
            <p:nvPr/>
          </p:nvSpPr>
          <p:spPr bwMode="auto">
            <a:xfrm>
              <a:off x="6260" y="1871"/>
              <a:ext cx="1496" cy="964"/>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buFontTx/>
                <a:buNone/>
              </a:pPr>
              <a:r>
                <a:rPr lang="en-US" altLang="ko-KR" sz="2400">
                  <a:latin typeface="Calibri" panose="020F0502020204030204" pitchFamily="34" charset="0"/>
                </a:rPr>
                <a:t>Outcome Goal</a:t>
              </a:r>
            </a:p>
            <a:p>
              <a:pPr algn="ctr">
                <a:buFontTx/>
                <a:buNone/>
              </a:pPr>
              <a:r>
                <a:rPr lang="en-US" altLang="ko-KR" sz="2400">
                  <a:latin typeface="Calibri" panose="020F0502020204030204" pitchFamily="34" charset="0"/>
                </a:rPr>
                <a:t>Indicator 1</a:t>
              </a:r>
            </a:p>
            <a:p>
              <a:pPr algn="ctr">
                <a:buFontTx/>
                <a:buNone/>
              </a:pPr>
              <a:r>
                <a:rPr lang="en-US" altLang="ko-KR" sz="2400">
                  <a:latin typeface="Calibri" panose="020F0502020204030204" pitchFamily="34" charset="0"/>
                </a:rPr>
                <a:t>Indicator 2</a:t>
              </a:r>
            </a:p>
            <a:p>
              <a:pPr>
                <a:buFontTx/>
                <a:buNone/>
              </a:pPr>
              <a:endParaRPr lang="en-US" altLang="en-US" sz="2400"/>
            </a:p>
          </p:txBody>
        </p:sp>
        <p:cxnSp>
          <p:nvCxnSpPr>
            <p:cNvPr id="23560" name="AutoShape 28"/>
            <p:cNvCxnSpPr>
              <a:cxnSpLocks noChangeShapeType="1"/>
            </p:cNvCxnSpPr>
            <p:nvPr/>
          </p:nvCxnSpPr>
          <p:spPr bwMode="auto">
            <a:xfrm>
              <a:off x="3742" y="2336"/>
              <a:ext cx="56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3561" name="AutoShape 29"/>
            <p:cNvCxnSpPr>
              <a:cxnSpLocks noChangeShapeType="1"/>
              <a:endCxn id="23559" idx="1"/>
            </p:cNvCxnSpPr>
            <p:nvPr/>
          </p:nvCxnSpPr>
          <p:spPr bwMode="auto">
            <a:xfrm>
              <a:off x="5749" y="2336"/>
              <a:ext cx="511" cy="1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23562" name="Group 30"/>
            <p:cNvGrpSpPr>
              <a:grpSpLocks/>
            </p:cNvGrpSpPr>
            <p:nvPr/>
          </p:nvGrpSpPr>
          <p:grpSpPr bwMode="auto">
            <a:xfrm>
              <a:off x="4003" y="1542"/>
              <a:ext cx="2937" cy="794"/>
              <a:chOff x="4003" y="1542"/>
              <a:chExt cx="2937" cy="794"/>
            </a:xfrm>
          </p:grpSpPr>
          <p:cxnSp>
            <p:nvCxnSpPr>
              <p:cNvPr id="23564" name="AutoShape 31"/>
              <p:cNvCxnSpPr>
                <a:cxnSpLocks noChangeShapeType="1"/>
              </p:cNvCxnSpPr>
              <p:nvPr/>
            </p:nvCxnSpPr>
            <p:spPr bwMode="auto">
              <a:xfrm rot="10800000">
                <a:off x="4003" y="1542"/>
                <a:ext cx="2937"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565" name="AutoShape 32"/>
              <p:cNvCxnSpPr>
                <a:cxnSpLocks noChangeShapeType="1"/>
              </p:cNvCxnSpPr>
              <p:nvPr/>
            </p:nvCxnSpPr>
            <p:spPr bwMode="auto">
              <a:xfrm>
                <a:off x="6940" y="1542"/>
                <a:ext cx="0" cy="329"/>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566" name="AutoShape 33"/>
              <p:cNvCxnSpPr>
                <a:cxnSpLocks noChangeShapeType="1"/>
              </p:cNvCxnSpPr>
              <p:nvPr/>
            </p:nvCxnSpPr>
            <p:spPr bwMode="auto">
              <a:xfrm>
                <a:off x="4003" y="1542"/>
                <a:ext cx="0" cy="79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23563" name="Text Box 34"/>
            <p:cNvSpPr txBox="1">
              <a:spLocks noChangeArrowheads="1"/>
            </p:cNvSpPr>
            <p:nvPr/>
          </p:nvSpPr>
          <p:spPr bwMode="auto">
            <a:xfrm>
              <a:off x="4389" y="975"/>
              <a:ext cx="2130" cy="419"/>
            </a:xfrm>
            <a:prstGeom prst="rect">
              <a:avLst/>
            </a:prstGeom>
            <a:solidFill>
              <a:srgbClr val="FFFFFF"/>
            </a:solidFill>
            <a:ln w="9525">
              <a:solidFill>
                <a:srgbClr val="000000"/>
              </a:solidFill>
              <a:miter lim="800000"/>
              <a:headEnd/>
              <a:tailEnd/>
            </a:ln>
          </p:spPr>
          <p:txBody>
            <a:bodyPr/>
            <a:lstStyle>
              <a:lvl1pPr>
                <a:defRPr kumimoji="1" sz="1400">
                  <a:solidFill>
                    <a:schemeClr val="tx1"/>
                  </a:solidFill>
                  <a:latin typeface="Times New Roman" panose="02020603050405020304" pitchFamily="18" charset="0"/>
                  <a:ea typeface="굴림" panose="020B0600000101010101" pitchFamily="34" charset="-127"/>
                </a:defRPr>
              </a:lvl1pPr>
              <a:lvl2pPr marL="742950" indent="-285750">
                <a:defRPr kumimoji="1" sz="1400">
                  <a:solidFill>
                    <a:schemeClr val="tx1"/>
                  </a:solidFill>
                  <a:latin typeface="Times New Roman" panose="02020603050405020304" pitchFamily="18" charset="0"/>
                  <a:ea typeface="굴림" panose="020B0600000101010101" pitchFamily="34" charset="-127"/>
                </a:defRPr>
              </a:lvl2pPr>
              <a:lvl3pPr marL="1143000" indent="-228600">
                <a:defRPr kumimoji="1" sz="1400">
                  <a:solidFill>
                    <a:schemeClr val="tx1"/>
                  </a:solidFill>
                  <a:latin typeface="Times New Roman" panose="02020603050405020304" pitchFamily="18" charset="0"/>
                  <a:ea typeface="굴림" panose="020B0600000101010101" pitchFamily="34" charset="-127"/>
                </a:defRPr>
              </a:lvl3pPr>
              <a:lvl4pPr marL="1600200" indent="-228600">
                <a:defRPr kumimoji="1" sz="1400">
                  <a:solidFill>
                    <a:schemeClr val="tx1"/>
                  </a:solidFill>
                  <a:latin typeface="Times New Roman" panose="02020603050405020304" pitchFamily="18" charset="0"/>
                  <a:ea typeface="굴림" panose="020B0600000101010101" pitchFamily="34" charset="-127"/>
                </a:defRPr>
              </a:lvl4pPr>
              <a:lvl5pPr marL="2057400" indent="-228600">
                <a:defRPr kumimoji="1" sz="1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anose="02020603050405020304" pitchFamily="18" charset="0"/>
                  <a:ea typeface="굴림" panose="020B0600000101010101" pitchFamily="34" charset="-127"/>
                </a:defRPr>
              </a:lvl9pPr>
            </a:lstStyle>
            <a:p>
              <a:pPr algn="ctr">
                <a:spcAft>
                  <a:spcPts val="1000"/>
                </a:spcAft>
                <a:buFontTx/>
                <a:buNone/>
              </a:pPr>
              <a:r>
                <a:rPr lang="en-US" altLang="ko-KR" sz="2400">
                  <a:latin typeface="Calibri" panose="020F0502020204030204" pitchFamily="34" charset="0"/>
                </a:rPr>
                <a:t>SET : Self Evaluation</a:t>
              </a:r>
              <a:endParaRPr lang="en-US" altLang="en-US" sz="2400"/>
            </a:p>
          </p:txBody>
        </p:sp>
      </p:grpSp>
    </p:spTree>
    <p:extLst>
      <p:ext uri="{BB962C8B-B14F-4D97-AF65-F5344CB8AC3E}">
        <p14:creationId xmlns:p14="http://schemas.microsoft.com/office/powerpoint/2010/main" val="3382382616"/>
      </p:ext>
    </p:extLst>
  </p:cSld>
  <p:clrMapOvr>
    <a:masterClrMapping/>
  </p:clrMapOvr>
  <p:transition advTm="73938"/>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19.2"/>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12.xml><?xml version="1.0" encoding="utf-8"?>
<p:tagLst xmlns:a="http://schemas.openxmlformats.org/drawingml/2006/main" xmlns:r="http://schemas.openxmlformats.org/officeDocument/2006/relationships" xmlns:p="http://schemas.openxmlformats.org/presentationml/2006/main">
  <p:tag name="TIMING" val="|102.2"/>
</p:tagLst>
</file>

<file path=ppt/tags/tag13.xml><?xml version="1.0" encoding="utf-8"?>
<p:tagLst xmlns:a="http://schemas.openxmlformats.org/drawingml/2006/main" xmlns:r="http://schemas.openxmlformats.org/officeDocument/2006/relationships" xmlns:p="http://schemas.openxmlformats.org/presentationml/2006/main">
  <p:tag name="TIMING" val="|3.5|0.3|0.4|0.3"/>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1|0.1|0.2"/>
</p:tagLst>
</file>

<file path=ppt/tags/tag4.xml><?xml version="1.0" encoding="utf-8"?>
<p:tagLst xmlns:a="http://schemas.openxmlformats.org/drawingml/2006/main" xmlns:r="http://schemas.openxmlformats.org/officeDocument/2006/relationships" xmlns:p="http://schemas.openxmlformats.org/presentationml/2006/main">
  <p:tag name="TIMING" val="|36"/>
</p:tagLst>
</file>

<file path=ppt/tags/tag5.xml><?xml version="1.0" encoding="utf-8"?>
<p:tagLst xmlns:a="http://schemas.openxmlformats.org/drawingml/2006/main" xmlns:r="http://schemas.openxmlformats.org/officeDocument/2006/relationships" xmlns:p="http://schemas.openxmlformats.org/presentationml/2006/main">
  <p:tag name="TIMING" val="|3.4"/>
</p:tagLst>
</file>

<file path=ppt/tags/tag6.xml><?xml version="1.0" encoding="utf-8"?>
<p:tagLst xmlns:a="http://schemas.openxmlformats.org/drawingml/2006/main" xmlns:r="http://schemas.openxmlformats.org/officeDocument/2006/relationships" xmlns:p="http://schemas.openxmlformats.org/presentationml/2006/main">
  <p:tag name="TIMING" val="|1.4"/>
</p:tagLst>
</file>

<file path=ppt/tags/tag7.xml><?xml version="1.0" encoding="utf-8"?>
<p:tagLst xmlns:a="http://schemas.openxmlformats.org/drawingml/2006/main" xmlns:r="http://schemas.openxmlformats.org/officeDocument/2006/relationships" xmlns:p="http://schemas.openxmlformats.org/presentationml/2006/main">
  <p:tag name="TIMING" val="|8.5|0.4|0.4|0.4|0.3|0.4|0.3|0.3|0.3|0.4|0.3|0.4|0.4|0.3|0.4"/>
</p:tagLst>
</file>

<file path=ppt/tags/tag8.xml><?xml version="1.0" encoding="utf-8"?>
<p:tagLst xmlns:a="http://schemas.openxmlformats.org/drawingml/2006/main" xmlns:r="http://schemas.openxmlformats.org/officeDocument/2006/relationships" xmlns:p="http://schemas.openxmlformats.org/presentationml/2006/main">
  <p:tag name="TIMING" val="|5.5|0.6|0.8|0.7|0.6|0.5|0.5|0.4|0.4|0.5|0.5|0.4|0.7|0.5|0.5|2.3"/>
</p:tagLst>
</file>

<file path=ppt/tags/tag9.xml><?xml version="1.0" encoding="utf-8"?>
<p:tagLst xmlns:a="http://schemas.openxmlformats.org/drawingml/2006/main" xmlns:r="http://schemas.openxmlformats.org/officeDocument/2006/relationships" xmlns:p="http://schemas.openxmlformats.org/presentationml/2006/main">
  <p:tag name="TIMING" val="|19.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2491</TotalTime>
  <Words>7289</Words>
  <Application>Microsoft Office PowerPoint</Application>
  <PresentationFormat>On-screen Show (4:3)</PresentationFormat>
  <Paragraphs>1063</Paragraphs>
  <Slides>119</Slides>
  <Notes>47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119</vt:i4>
      </vt:variant>
    </vt:vector>
  </HeadingPairs>
  <TitlesOfParts>
    <vt:vector size="134" baseType="lpstr">
      <vt:lpstr>Gill Sans Light</vt:lpstr>
      <vt:lpstr>Gulim</vt:lpstr>
      <vt:lpstr>Gulim</vt:lpstr>
      <vt:lpstr>맑은 고딕</vt:lpstr>
      <vt:lpstr>ＭＳ Ｐゴシック</vt:lpstr>
      <vt:lpstr>ヒラギノ角ゴ Pro W3</vt:lpstr>
      <vt:lpstr>ヒラギノ角ゴ ProN W3</vt:lpstr>
      <vt:lpstr>Arial</vt:lpstr>
      <vt:lpstr>Arial Narrow</vt:lpstr>
      <vt:lpstr>Book Antiqua</vt:lpstr>
      <vt:lpstr>Calibri</vt:lpstr>
      <vt:lpstr>Times New Roman</vt:lpstr>
      <vt:lpstr>Webdings</vt:lpstr>
      <vt:lpstr>Wingdings</vt:lpstr>
      <vt:lpstr>Office Theme</vt:lpstr>
      <vt:lpstr>PowerPoint Presentation</vt:lpstr>
      <vt:lpstr>Who am I</vt:lpstr>
      <vt:lpstr>Agenda</vt:lpstr>
      <vt:lpstr>Agenda</vt:lpstr>
      <vt:lpstr>Computer Science Perspective</vt:lpstr>
      <vt:lpstr>Data Science Knowledge Discovery &amp; Data mining (KDD)</vt:lpstr>
      <vt:lpstr>How different from traditional field of Database?</vt:lpstr>
      <vt:lpstr>PowerPoint Presentation</vt:lpstr>
      <vt:lpstr>Other related fields</vt:lpstr>
      <vt:lpstr>More general/common Perspective</vt:lpstr>
      <vt:lpstr>Properties of BIG DATA : 4V</vt:lpstr>
      <vt:lpstr>Finding actionable information on the Internet</vt:lpstr>
      <vt:lpstr>The Big Data Problem – Nutshelled Michael Franklin (UC Berkley)</vt:lpstr>
      <vt:lpstr>AMPLab:  Integrating Three Key Resources </vt:lpstr>
      <vt:lpstr>NIST Big Data Public Working Group (NBD-PWG)</vt:lpstr>
      <vt:lpstr>NBD-PWG Subgroups &amp; Co-Chairs</vt:lpstr>
      <vt:lpstr>PowerPoint Presentation</vt:lpstr>
      <vt:lpstr>NIH: Big Data to Knowledge (BD2K) </vt:lpstr>
      <vt:lpstr>NIH Definition</vt:lpstr>
      <vt:lpstr>NIH: 4 Big Data Issues</vt:lpstr>
      <vt:lpstr>NIH and Biomedical “Big Data” http://acd.od.nih.gov/Big-Data-to-Knowledge-Initiative.pdf</vt:lpstr>
      <vt:lpstr>Thomas Davenport Competing on Analytics</vt:lpstr>
      <vt:lpstr>Data science teams need people with the skills and curiosity to ask the big questions (oreilly)</vt:lpstr>
      <vt:lpstr>Job market of data scientists</vt:lpstr>
      <vt:lpstr>New Era in Science : Big Data Science</vt:lpstr>
      <vt:lpstr>PowerPoint Presentation</vt:lpstr>
      <vt:lpstr>High International Interest  Doing Good Research with Big Data</vt:lpstr>
      <vt:lpstr>PowerPoint Presentation</vt:lpstr>
      <vt:lpstr>Agenda</vt:lpstr>
      <vt:lpstr>The Cost of the Digital Society</vt:lpstr>
      <vt:lpstr>Why not reap the benefits too ?</vt:lpstr>
      <vt:lpstr>The Problem</vt:lpstr>
      <vt:lpstr>The Power of the Social Genome</vt:lpstr>
      <vt:lpstr>The Impact: Population Informatics</vt:lpstr>
      <vt:lpstr>PowerPoint Presentation</vt:lpstr>
      <vt:lpstr>Homework for computer scientists</vt:lpstr>
      <vt:lpstr>Datawarehouse?</vt:lpstr>
      <vt:lpstr>Knowledge base platform</vt:lpstr>
      <vt:lpstr>Population Informatics ?</vt:lpstr>
      <vt:lpstr>LEHD : US Census Burea </vt:lpstr>
      <vt:lpstr>The Social Genome Data Library Privacy platform for doing safe research</vt:lpstr>
      <vt:lpstr>WORKFLOW</vt:lpstr>
      <vt:lpstr>System of Access Models</vt:lpstr>
      <vt:lpstr>The start …</vt:lpstr>
      <vt:lpstr>IRB: Risk of privacy violation vs. Benefit to Society</vt:lpstr>
      <vt:lpstr>Restricted Access :  Prepare the customized data</vt:lpstr>
      <vt:lpstr>Privacy Preserving  Interactive Record Linkage</vt:lpstr>
      <vt:lpstr>Controlled Access :  Model using given tools</vt:lpstr>
      <vt:lpstr>Monitored Access :  Freely Repurpose </vt:lpstr>
      <vt:lpstr>Open Access :  No restriction on use </vt:lpstr>
      <vt:lpstr>Use Published Data for Good Decision Making</vt:lpstr>
      <vt:lpstr>Privacy Protection Mechanism</vt:lpstr>
      <vt:lpstr>Comparison of risk and usability</vt:lpstr>
      <vt:lpstr>Data privacy and confidentiality</vt:lpstr>
      <vt:lpstr>Abuse of Data</vt:lpstr>
      <vt:lpstr>Conclusion</vt:lpstr>
      <vt:lpstr>PowerPoint Presentation</vt:lpstr>
      <vt:lpstr>vocab</vt:lpstr>
      <vt:lpstr>Take Away I Information Accountability Works</vt:lpstr>
      <vt:lpstr>Ethical &amp; Controlled Repository Very clear transparency in the use of the data</vt:lpstr>
      <vt:lpstr>Take Away II Privacy is a BUDGET constrained problem</vt:lpstr>
      <vt:lpstr>Take Away III Privacy Expectation for Doing Research</vt:lpstr>
      <vt:lpstr>Will you donate your data  to find a cure for cancer?</vt:lpstr>
      <vt:lpstr>What is data science ? Hye-Chung Kum</vt:lpstr>
      <vt:lpstr>Population Informatics Research Group Data Science Teams</vt:lpstr>
      <vt:lpstr>Agenda</vt:lpstr>
      <vt:lpstr>Inflation:  Traditional social science vs Data Science</vt:lpstr>
      <vt:lpstr>What is the shape of the green line?</vt:lpstr>
      <vt:lpstr>Traditional Science :  Start with nothing – collect data well</vt:lpstr>
      <vt:lpstr>Traditional Science :  Start with nothing – collect data well</vt:lpstr>
      <vt:lpstr>Data Science :  Start with ALL the data</vt:lpstr>
      <vt:lpstr>Noise</vt:lpstr>
      <vt:lpstr>Data Science: EVERYTHING</vt:lpstr>
      <vt:lpstr>First, separate out only the relevant data</vt:lpstr>
      <vt:lpstr>Second, clean noise as much as possible</vt:lpstr>
      <vt:lpstr>Data Science Knowledge Discovery &amp; Data mining (KDD)</vt:lpstr>
      <vt:lpstr>Data Wrangling</vt:lpstr>
      <vt:lpstr>Tools for data wrangling</vt:lpstr>
      <vt:lpstr>Third: Model</vt:lpstr>
      <vt:lpstr>Fourth: Validate to avoid overfitting</vt:lpstr>
      <vt:lpstr>Validation</vt:lpstr>
      <vt:lpstr>Bias and Variance http://scott.fortmann-roe.com/docs/BiasVariance.html</vt:lpstr>
      <vt:lpstr>Validation http://scott.fortmann-roe.com/docs/BiasVariance.html</vt:lpstr>
      <vt:lpstr>Sometimes models differ between the two approaches.  Why ?</vt:lpstr>
      <vt:lpstr>Comparison</vt:lpstr>
      <vt:lpstr>PowerPoint Presentation</vt:lpstr>
      <vt:lpstr>PowerPoint Presentation</vt:lpstr>
      <vt:lpstr>PowerPoint Presentation</vt:lpstr>
      <vt:lpstr>PowerPoint Presentation</vt:lpstr>
      <vt:lpstr>Agenda</vt:lpstr>
      <vt:lpstr>Scientific Process: Traditional</vt:lpstr>
      <vt:lpstr>Scientific Process: Data Science</vt:lpstr>
      <vt:lpstr>Big Data Modeling</vt:lpstr>
      <vt:lpstr>PowerPoint Presentation</vt:lpstr>
      <vt:lpstr>PowerPoint Presentation</vt:lpstr>
      <vt:lpstr>Practical Example</vt:lpstr>
      <vt:lpstr>Traditional evaluation</vt:lpstr>
      <vt:lpstr>Traditional evaluation</vt:lpstr>
      <vt:lpstr>Alternative : Self Evaluation</vt:lpstr>
      <vt:lpstr>Self-evaluation : who ?</vt:lpstr>
      <vt:lpstr>Guilford County : Leading By Results</vt:lpstr>
      <vt:lpstr>Things to watch out for in self-evaluation</vt:lpstr>
      <vt:lpstr>Key ingredients for self-evaluation </vt:lpstr>
      <vt:lpstr>Key ingredients for self-evaluation </vt:lpstr>
      <vt:lpstr>Self Evaluation and KDD</vt:lpstr>
      <vt:lpstr>PowerPoint Presentation</vt:lpstr>
      <vt:lpstr>PowerPoint Presentation</vt:lpstr>
      <vt:lpstr>PowerPoint Presentation</vt:lpstr>
      <vt:lpstr>PowerPoint Presentation</vt:lpstr>
      <vt:lpstr>PowerPoint Presentation</vt:lpstr>
      <vt:lpstr>Research</vt:lpstr>
      <vt:lpstr>KDD system</vt:lpstr>
      <vt:lpstr>Lessons : common sense counting</vt:lpstr>
      <vt:lpstr>Video </vt:lpstr>
      <vt:lpstr>International  Population Health Informatics Research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Choi</dc:creator>
  <cp:lastModifiedBy>Kum, Hye-Chung</cp:lastModifiedBy>
  <cp:revision>221</cp:revision>
  <dcterms:created xsi:type="dcterms:W3CDTF">2014-04-25T17:15:56Z</dcterms:created>
  <dcterms:modified xsi:type="dcterms:W3CDTF">2015-02-11T07:35:11Z</dcterms:modified>
</cp:coreProperties>
</file>